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87" r:id="rId1"/>
  </p:sldMasterIdLst>
  <p:notesMasterIdLst>
    <p:notesMasterId r:id="rId19"/>
  </p:notesMasterIdLst>
  <p:sldIdLst>
    <p:sldId id="256" r:id="rId2"/>
    <p:sldId id="302" r:id="rId3"/>
    <p:sldId id="439" r:id="rId4"/>
    <p:sldId id="275" r:id="rId5"/>
    <p:sldId id="499" r:id="rId6"/>
    <p:sldId id="481" r:id="rId7"/>
    <p:sldId id="482" r:id="rId8"/>
    <p:sldId id="503" r:id="rId9"/>
    <p:sldId id="504" r:id="rId10"/>
    <p:sldId id="505" r:id="rId11"/>
    <p:sldId id="506" r:id="rId12"/>
    <p:sldId id="507" r:id="rId13"/>
    <p:sldId id="508" r:id="rId14"/>
    <p:sldId id="509" r:id="rId15"/>
    <p:sldId id="500" r:id="rId16"/>
    <p:sldId id="501" r:id="rId17"/>
    <p:sldId id="48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65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296" userDrawn="1">
          <p15:clr>
            <a:srgbClr val="A4A3A4"/>
          </p15:clr>
        </p15:guide>
        <p15:guide id="4" pos="20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01"/>
    <a:srgbClr val="C75C28"/>
    <a:srgbClr val="EBB334"/>
    <a:srgbClr val="00FA00"/>
    <a:srgbClr val="40C528"/>
    <a:srgbClr val="50B0AB"/>
    <a:srgbClr val="C1971F"/>
    <a:srgbClr val="00D0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10"/>
    <p:restoredTop sz="94892" autoAdjust="0"/>
  </p:normalViewPr>
  <p:slideViewPr>
    <p:cSldViewPr snapToGrid="0" snapToObjects="1">
      <p:cViewPr varScale="1">
        <p:scale>
          <a:sx n="78" d="100"/>
          <a:sy n="78" d="100"/>
        </p:scale>
        <p:origin x="989" y="91"/>
      </p:cViewPr>
      <p:guideLst>
        <p:guide orient="horz" pos="1865"/>
        <p:guide pos="3840"/>
        <p:guide orient="horz" pos="2296"/>
        <p:guide pos="20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D84838-0365-384D-B78D-ECBDB8C18A7B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Click to edit Master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82E3C7-13DA-6243-9441-4240D171A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4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2E3C7-13DA-6243-9441-4240D171AAD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73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2E3C7-13DA-6243-9441-4240D171AA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952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2E3C7-13DA-6243-9441-4240D171AA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003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2E3C7-13DA-6243-9441-4240D171AA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3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2E3C7-13DA-6243-9441-4240D171AA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44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2E3C7-13DA-6243-9441-4240D171AA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52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2E3C7-13DA-6243-9441-4240D171AA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6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0517-0AB7-BB4F-BC08-FC2F3F0A0F9C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1B7DE-C168-4F7B-912F-368C46D8237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751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0517-0AB7-BB4F-BC08-FC2F3F0A0F9C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1B7DE-C168-4F7B-912F-368C46D8237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4002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0517-0AB7-BB4F-BC08-FC2F3F0A0F9C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1B7DE-C168-4F7B-912F-368C46D8237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6223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0517-0AB7-BB4F-BC08-FC2F3F0A0F9C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1B7DE-C168-4F7B-912F-368C46D8237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7519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0517-0AB7-BB4F-BC08-FC2F3F0A0F9C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1B7DE-C168-4F7B-912F-368C46D8237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8782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0517-0AB7-BB4F-BC08-FC2F3F0A0F9C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1B7DE-C168-4F7B-912F-368C46D8237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3689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0517-0AB7-BB4F-BC08-FC2F3F0A0F9C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1B7DE-C168-4F7B-912F-368C46D8237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1179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0517-0AB7-BB4F-BC08-FC2F3F0A0F9C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1B7DE-C168-4F7B-912F-368C46D8237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3365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0517-0AB7-BB4F-BC08-FC2F3F0A0F9C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1B7DE-C168-4F7B-912F-368C46D8237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7547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0517-0AB7-BB4F-BC08-FC2F3F0A0F9C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1B7DE-C168-4F7B-912F-368C46D8237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5232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0517-0AB7-BB4F-BC08-FC2F3F0A0F9C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1B7DE-C168-4F7B-912F-368C46D8237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0655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0517-0AB7-BB4F-BC08-FC2F3F0A0F9C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1B7DE-C168-4F7B-912F-368C46D8237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2091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0517-0AB7-BB4F-BC08-FC2F3F0A0F9C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1B7DE-C168-4F7B-912F-368C46D8237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3525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0517-0AB7-BB4F-BC08-FC2F3F0A0F9C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1B7DE-C168-4F7B-912F-368C46D8237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5186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0517-0AB7-BB4F-BC08-FC2F3F0A0F9C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1B7DE-C168-4F7B-912F-368C46D8237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4331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0517-0AB7-BB4F-BC08-FC2F3F0A0F9C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1B7DE-C168-4F7B-912F-368C46D8237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6585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03000517-0AB7-BB4F-BC08-FC2F3F0A0F9C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FE61B7DE-C168-4F7B-912F-368C46D8237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7104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03000517-0AB7-BB4F-BC08-FC2F3F0A0F9C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FE61B7DE-C168-4F7B-912F-368C46D8237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95102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  <p:sldLayoutId id="2147484000" r:id="rId13"/>
    <p:sldLayoutId id="2147484001" r:id="rId14"/>
    <p:sldLayoutId id="2147484002" r:id="rId15"/>
    <p:sldLayoutId id="2147484003" r:id="rId16"/>
    <p:sldLayoutId id="214748400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0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gi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10" Type="http://schemas.openxmlformats.org/officeDocument/2006/relationships/image" Target="../media/image22.gif"/><Relationship Id="rId4" Type="http://schemas.openxmlformats.org/officeDocument/2006/relationships/image" Target="../media/image18.png"/><Relationship Id="rId9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1451727" y="1007836"/>
            <a:ext cx="9288546" cy="3213982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tx1"/>
                </a:solidFill>
              </a:rPr>
              <a:t> How inhomogeneities enhance the manipulability of Ge spin qubits</a:t>
            </a:r>
            <a:endParaRPr lang="es-ES" sz="50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1414" y="5204384"/>
            <a:ext cx="9703568" cy="1710072"/>
          </a:xfrm>
        </p:spPr>
        <p:txBody>
          <a:bodyPr>
            <a:normAutofit/>
          </a:bodyPr>
          <a:lstStyle/>
          <a:p>
            <a:pPr algn="ctr"/>
            <a:r>
              <a:rPr lang="es-ES" sz="1700" u="sng" dirty="0">
                <a:solidFill>
                  <a:schemeClr val="tx1"/>
                </a:solidFill>
                <a:latin typeface="Century Gothic (Body)"/>
              </a:rPr>
              <a:t>JOSÉ CARLOS ABADILLO-URIEL</a:t>
            </a:r>
            <a:r>
              <a:rPr lang="es-ES" sz="1700" dirty="0">
                <a:solidFill>
                  <a:schemeClr val="tx1"/>
                </a:solidFill>
                <a:latin typeface="Century Gothic (Body)"/>
              </a:rPr>
              <a:t>, BIEL MARTINEZ, ESTEBAN RODRIGUEZ, YANN-MICHEL NIQUET</a:t>
            </a:r>
          </a:p>
          <a:p>
            <a:pPr algn="ctr"/>
            <a:r>
              <a:rPr lang="es-ES" sz="1700" dirty="0">
                <a:solidFill>
                  <a:schemeClr val="tx1"/>
                </a:solidFill>
                <a:latin typeface="Century Gothic (Body)"/>
              </a:rPr>
              <a:t>CEA GRENOBLE</a:t>
            </a:r>
          </a:p>
          <a:p>
            <a:pPr algn="ctr"/>
            <a:endParaRPr lang="es-ES" sz="1700" dirty="0">
              <a:solidFill>
                <a:schemeClr val="tx1"/>
              </a:solidFill>
              <a:latin typeface="Century Gothic (Body)"/>
            </a:endParaRPr>
          </a:p>
          <a:p>
            <a:r>
              <a:rPr lang="es-ES" sz="1700" dirty="0" err="1">
                <a:solidFill>
                  <a:schemeClr val="tx1"/>
                </a:solidFill>
                <a:latin typeface="Century Gothic (Body)"/>
              </a:rPr>
              <a:t>Now</a:t>
            </a:r>
            <a:r>
              <a:rPr lang="es-ES" sz="1700" dirty="0">
                <a:solidFill>
                  <a:schemeClr val="tx1"/>
                </a:solidFill>
                <a:latin typeface="Century Gothic (Body)"/>
              </a:rPr>
              <a:t> </a:t>
            </a:r>
            <a:r>
              <a:rPr lang="es-ES" sz="1700" dirty="0" err="1">
                <a:solidFill>
                  <a:schemeClr val="tx1"/>
                </a:solidFill>
                <a:latin typeface="Century Gothic (Body)"/>
              </a:rPr>
              <a:t>Comfuturo</a:t>
            </a:r>
            <a:r>
              <a:rPr lang="es-ES" sz="1700" dirty="0">
                <a:solidFill>
                  <a:schemeClr val="tx1"/>
                </a:solidFill>
                <a:latin typeface="Century Gothic (Body)"/>
              </a:rPr>
              <a:t> </a:t>
            </a:r>
            <a:r>
              <a:rPr lang="es-ES" sz="1700" dirty="0" err="1">
                <a:solidFill>
                  <a:schemeClr val="tx1"/>
                </a:solidFill>
                <a:latin typeface="Century Gothic (Body)"/>
              </a:rPr>
              <a:t>fellow</a:t>
            </a:r>
            <a:r>
              <a:rPr lang="es-ES" sz="1700" dirty="0">
                <a:solidFill>
                  <a:schemeClr val="tx1"/>
                </a:solidFill>
                <a:latin typeface="Century Gothic (Body)"/>
              </a:rPr>
              <a:t> at </a:t>
            </a:r>
            <a:r>
              <a:rPr lang="es-ES" sz="1700" dirty="0" err="1">
                <a:solidFill>
                  <a:schemeClr val="tx1"/>
                </a:solidFill>
                <a:latin typeface="Century Gothic (Body)"/>
              </a:rPr>
              <a:t>icmm-csic</a:t>
            </a:r>
            <a:endParaRPr lang="es-ES" sz="1700" dirty="0">
              <a:solidFill>
                <a:schemeClr val="tx1"/>
              </a:solidFill>
              <a:latin typeface="Century Gothic (Body)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14AA3F5-9C25-893C-C9D4-2FB298CB4F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407904"/>
              </p:ext>
            </p:extLst>
          </p:nvPr>
        </p:nvGraphicFramePr>
        <p:xfrm>
          <a:off x="1141413" y="4380513"/>
          <a:ext cx="9906000" cy="365760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:a16="http://schemas.microsoft.com/office/drawing/2014/main" val="2554783793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14257491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Phys. Rev. B </a:t>
                      </a:r>
                      <a:r>
                        <a:rPr lang="en-US" b="1" dirty="0"/>
                        <a:t>106</a:t>
                      </a:r>
                      <a:r>
                        <a:rPr lang="en-US" dirty="0"/>
                        <a:t>, 235426 (2022)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arXiv:2212.03691 (2022)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450581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B7544F73-0493-45D4-DA86-F243D19C3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589" y="0"/>
            <a:ext cx="1563143" cy="10425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CC342C-9069-7DCD-3039-E3CDD6319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732" y="0"/>
            <a:ext cx="2696212" cy="10425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2F1C6D-FF43-439D-C7C5-9B0576DEA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8466" y="1"/>
            <a:ext cx="1923534" cy="104253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A507E11-6D2E-A848-A722-EC0D379DCD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13400"/>
            <a:ext cx="1361768" cy="111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16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69A6E34-659A-EF31-6FFF-46CAA14838CD}"/>
              </a:ext>
            </a:extLst>
          </p:cNvPr>
          <p:cNvSpPr txBox="1">
            <a:spLocks/>
          </p:cNvSpPr>
          <p:nvPr/>
        </p:nvSpPr>
        <p:spPr>
          <a:xfrm>
            <a:off x="70338" y="-600525"/>
            <a:ext cx="11762509" cy="3213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dirty="0"/>
              <a:t>Non-separable field allows in-plane manipulation</a:t>
            </a:r>
            <a:endParaRPr lang="es-ES" sz="50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82EB2D-0BF3-D03B-3E31-F732129308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85"/>
          <a:stretch/>
        </p:blipFill>
        <p:spPr>
          <a:xfrm>
            <a:off x="589368" y="2153264"/>
            <a:ext cx="4980883" cy="2875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B02EDC-FDD0-CD78-97FE-2C43D33F4C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593"/>
          <a:stretch/>
        </p:blipFill>
        <p:spPr>
          <a:xfrm>
            <a:off x="6789057" y="1816482"/>
            <a:ext cx="3348001" cy="379338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7E47FD7-4646-5A6A-1059-9F3CD55F8080}"/>
              </a:ext>
            </a:extLst>
          </p:cNvPr>
          <p:cNvSpPr/>
          <p:nvPr/>
        </p:nvSpPr>
        <p:spPr>
          <a:xfrm>
            <a:off x="8603220" y="3824748"/>
            <a:ext cx="127819" cy="7865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87A8295-7600-A580-30CE-E8929E053826}"/>
              </a:ext>
            </a:extLst>
          </p:cNvPr>
          <p:cNvSpPr/>
          <p:nvPr/>
        </p:nvSpPr>
        <p:spPr>
          <a:xfrm>
            <a:off x="9847002" y="3819834"/>
            <a:ext cx="127819" cy="7865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0520A8-A124-6493-860D-581981656070}"/>
              </a:ext>
            </a:extLst>
          </p:cNvPr>
          <p:cNvSpPr txBox="1"/>
          <p:nvPr/>
        </p:nvSpPr>
        <p:spPr>
          <a:xfrm>
            <a:off x="8369247" y="3824748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3521CF-FFE2-3B94-6FF1-C3EFF747ADBB}"/>
              </a:ext>
            </a:extLst>
          </p:cNvPr>
          <p:cNvSpPr txBox="1"/>
          <p:nvPr/>
        </p:nvSpPr>
        <p:spPr>
          <a:xfrm>
            <a:off x="9708170" y="382537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174657-D384-E9F9-9377-FFD3662CC295}"/>
              </a:ext>
            </a:extLst>
          </p:cNvPr>
          <p:cNvSpPr txBox="1"/>
          <p:nvPr/>
        </p:nvSpPr>
        <p:spPr>
          <a:xfrm>
            <a:off x="8363927" y="2656401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F061340-1F75-49FC-F944-97338CD7BFF7}"/>
              </a:ext>
            </a:extLst>
          </p:cNvPr>
          <p:cNvSpPr/>
          <p:nvPr/>
        </p:nvSpPr>
        <p:spPr>
          <a:xfrm>
            <a:off x="6980688" y="2522036"/>
            <a:ext cx="3348001" cy="5927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C402757-89A8-5407-502B-31EDAACAAFFA}"/>
              </a:ext>
            </a:extLst>
          </p:cNvPr>
          <p:cNvSpPr/>
          <p:nvPr/>
        </p:nvSpPr>
        <p:spPr>
          <a:xfrm>
            <a:off x="6995435" y="4680227"/>
            <a:ext cx="3348001" cy="5927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1FD3B1-E0DD-6E7E-5DD1-80166B733C1F}"/>
              </a:ext>
            </a:extLst>
          </p:cNvPr>
          <p:cNvSpPr txBox="1"/>
          <p:nvPr/>
        </p:nvSpPr>
        <p:spPr>
          <a:xfrm>
            <a:off x="10470044" y="3713173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Cubic Rashba</a:t>
            </a:r>
            <a:endParaRPr lang="en-US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F2CEF06-5C01-91AB-1342-8C1961A1C732}"/>
              </a:ext>
            </a:extLst>
          </p:cNvPr>
          <p:cNvCxnSpPr>
            <a:stCxn id="18" idx="0"/>
            <a:endCxn id="16" idx="6"/>
          </p:cNvCxnSpPr>
          <p:nvPr/>
        </p:nvCxnSpPr>
        <p:spPr>
          <a:xfrm flipH="1" flipV="1">
            <a:off x="10328689" y="2818410"/>
            <a:ext cx="1027175" cy="894763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12891CB-D07A-1B6F-5DC7-1D71141B7B6F}"/>
              </a:ext>
            </a:extLst>
          </p:cNvPr>
          <p:cNvCxnSpPr>
            <a:cxnSpLocks/>
            <a:stCxn id="18" idx="2"/>
            <a:endCxn id="17" idx="6"/>
          </p:cNvCxnSpPr>
          <p:nvPr/>
        </p:nvCxnSpPr>
        <p:spPr>
          <a:xfrm flipH="1">
            <a:off x="10343436" y="4082505"/>
            <a:ext cx="1012428" cy="894096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63C574FA-CE25-8950-6314-12C4AA0CA082}"/>
              </a:ext>
            </a:extLst>
          </p:cNvPr>
          <p:cNvSpPr/>
          <p:nvPr/>
        </p:nvSpPr>
        <p:spPr>
          <a:xfrm>
            <a:off x="7069394" y="3561735"/>
            <a:ext cx="3067664" cy="7521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00A54E4-6068-D320-437C-E559C4B541CC}"/>
              </a:ext>
            </a:extLst>
          </p:cNvPr>
          <p:cNvCxnSpPr>
            <a:cxnSpLocks/>
            <a:endCxn id="32" idx="0"/>
          </p:cNvCxnSpPr>
          <p:nvPr/>
        </p:nvCxnSpPr>
        <p:spPr>
          <a:xfrm flipH="1">
            <a:off x="5697865" y="4100276"/>
            <a:ext cx="1494217" cy="1122486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1DA7B9F-1C12-0552-973F-DD51F77989D4}"/>
              </a:ext>
            </a:extLst>
          </p:cNvPr>
          <p:cNvSpPr txBox="1"/>
          <p:nvPr/>
        </p:nvSpPr>
        <p:spPr>
          <a:xfrm>
            <a:off x="4326335" y="5222762"/>
            <a:ext cx="2743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Non-separable feature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375AA1A-82B5-9A4B-E36A-019657C6E8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121" y="5912490"/>
            <a:ext cx="5689425" cy="55465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AAF2525-B50D-7DC3-BB7A-9A8BA8DF4C2D}"/>
              </a:ext>
            </a:extLst>
          </p:cNvPr>
          <p:cNvSpPr txBox="1"/>
          <p:nvPr/>
        </p:nvSpPr>
        <p:spPr>
          <a:xfrm>
            <a:off x="8342379" y="5996690"/>
            <a:ext cx="3589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Still, Rabi frequencies are low. What’s missing?</a:t>
            </a:r>
          </a:p>
        </p:txBody>
      </p:sp>
    </p:spTree>
    <p:extLst>
      <p:ext uri="{BB962C8B-B14F-4D97-AF65-F5344CB8AC3E}">
        <p14:creationId xmlns:p14="http://schemas.microsoft.com/office/powerpoint/2010/main" val="63127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30" grpId="0" animBg="1"/>
      <p:bldP spid="32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69A6E34-659A-EF31-6FFF-46CAA14838CD}"/>
              </a:ext>
            </a:extLst>
          </p:cNvPr>
          <p:cNvSpPr txBox="1">
            <a:spLocks/>
          </p:cNvSpPr>
          <p:nvPr/>
        </p:nvSpPr>
        <p:spPr>
          <a:xfrm>
            <a:off x="70336" y="-881854"/>
            <a:ext cx="11762509" cy="3213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dirty="0"/>
              <a:t>INHOMOGENEOUS </a:t>
            </a:r>
            <a:r>
              <a:rPr lang="en-US" sz="5400" dirty="0" err="1"/>
              <a:t>STRAIn</a:t>
            </a:r>
            <a:endParaRPr lang="es-ES" sz="50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C23A55-8BAB-CBAB-8F4D-A174E5ACD0D3}"/>
              </a:ext>
            </a:extLst>
          </p:cNvPr>
          <p:cNvSpPr/>
          <p:nvPr/>
        </p:nvSpPr>
        <p:spPr>
          <a:xfrm>
            <a:off x="683524" y="1489562"/>
            <a:ext cx="2931994" cy="277695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375D55D-3DC5-4B52-8059-EA6DA92DF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4515" y="1457373"/>
            <a:ext cx="2926007" cy="273880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0F08757-AFA1-38DF-D52A-19EE3759DBEF}"/>
              </a:ext>
            </a:extLst>
          </p:cNvPr>
          <p:cNvSpPr txBox="1"/>
          <p:nvPr/>
        </p:nvSpPr>
        <p:spPr>
          <a:xfrm>
            <a:off x="4217082" y="2332128"/>
            <a:ext cx="8119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Device is made with different materials with different expansion coefficients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B1D2D5-32A0-5759-DF30-E88672B670E0}"/>
              </a:ext>
            </a:extLst>
          </p:cNvPr>
          <p:cNvSpPr txBox="1"/>
          <p:nvPr/>
        </p:nvSpPr>
        <p:spPr>
          <a:xfrm>
            <a:off x="4217082" y="1489562"/>
            <a:ext cx="7816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Strain is assumed to be biaxial due to barrier &amp; well lattice mismatch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194876-18CE-CF60-4B73-5F123B279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19" y="4341790"/>
            <a:ext cx="12064181" cy="24086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9A5479-9A5B-7F75-0C4C-E761EB43112C}"/>
              </a:ext>
            </a:extLst>
          </p:cNvPr>
          <p:cNvSpPr txBox="1"/>
          <p:nvPr/>
        </p:nvSpPr>
        <p:spPr>
          <a:xfrm>
            <a:off x="4224701" y="3331611"/>
            <a:ext cx="7816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Numerically minimizing the elastic energy density at low T, leads to inhomogeneities commensurate with the gate stack</a:t>
            </a:r>
          </a:p>
        </p:txBody>
      </p:sp>
    </p:spTree>
    <p:extLst>
      <p:ext uri="{BB962C8B-B14F-4D97-AF65-F5344CB8AC3E}">
        <p14:creationId xmlns:p14="http://schemas.microsoft.com/office/powerpoint/2010/main" val="403086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EB36373-675A-3451-F1E4-81669AF053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32" r="28186" b="8704"/>
          <a:stretch/>
        </p:blipFill>
        <p:spPr>
          <a:xfrm>
            <a:off x="6464372" y="2453211"/>
            <a:ext cx="3996811" cy="2842061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69A6E34-659A-EF31-6FFF-46CAA14838CD}"/>
              </a:ext>
            </a:extLst>
          </p:cNvPr>
          <p:cNvSpPr txBox="1">
            <a:spLocks/>
          </p:cNvSpPr>
          <p:nvPr/>
        </p:nvSpPr>
        <p:spPr>
          <a:xfrm>
            <a:off x="70338" y="-600525"/>
            <a:ext cx="11762509" cy="3213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dirty="0"/>
              <a:t>STRAIN INDUCES NEW GTMR AND RASHBA MECHANISMS</a:t>
            </a:r>
            <a:endParaRPr lang="es-ES" sz="5000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7E47FD7-4646-5A6A-1059-9F3CD55F8080}"/>
              </a:ext>
            </a:extLst>
          </p:cNvPr>
          <p:cNvSpPr/>
          <p:nvPr/>
        </p:nvSpPr>
        <p:spPr>
          <a:xfrm>
            <a:off x="8131273" y="3824748"/>
            <a:ext cx="127819" cy="7865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87A8295-7600-A580-30CE-E8929E053826}"/>
              </a:ext>
            </a:extLst>
          </p:cNvPr>
          <p:cNvSpPr/>
          <p:nvPr/>
        </p:nvSpPr>
        <p:spPr>
          <a:xfrm>
            <a:off x="9542203" y="3849331"/>
            <a:ext cx="127819" cy="7865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0520A8-A124-6493-860D-581981656070}"/>
              </a:ext>
            </a:extLst>
          </p:cNvPr>
          <p:cNvSpPr txBox="1"/>
          <p:nvPr/>
        </p:nvSpPr>
        <p:spPr>
          <a:xfrm>
            <a:off x="7798975" y="3883742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3521CF-FFE2-3B94-6FF1-C3EFF747ADBB}"/>
              </a:ext>
            </a:extLst>
          </p:cNvPr>
          <p:cNvSpPr txBox="1"/>
          <p:nvPr/>
        </p:nvSpPr>
        <p:spPr>
          <a:xfrm>
            <a:off x="9255883" y="372704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174657-D384-E9F9-9377-FFD3662CC295}"/>
              </a:ext>
            </a:extLst>
          </p:cNvPr>
          <p:cNvSpPr txBox="1"/>
          <p:nvPr/>
        </p:nvSpPr>
        <p:spPr>
          <a:xfrm>
            <a:off x="8363927" y="2656401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F061340-1F75-49FC-F944-97338CD7BFF7}"/>
              </a:ext>
            </a:extLst>
          </p:cNvPr>
          <p:cNvSpPr/>
          <p:nvPr/>
        </p:nvSpPr>
        <p:spPr>
          <a:xfrm>
            <a:off x="6587398" y="2512204"/>
            <a:ext cx="3348001" cy="5927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C402757-89A8-5407-502B-31EDAACAAFFA}"/>
              </a:ext>
            </a:extLst>
          </p:cNvPr>
          <p:cNvSpPr/>
          <p:nvPr/>
        </p:nvSpPr>
        <p:spPr>
          <a:xfrm>
            <a:off x="6552984" y="4768717"/>
            <a:ext cx="3348001" cy="5927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1FD3B1-E0DD-6E7E-5DD1-80166B733C1F}"/>
              </a:ext>
            </a:extLst>
          </p:cNvPr>
          <p:cNvSpPr txBox="1"/>
          <p:nvPr/>
        </p:nvSpPr>
        <p:spPr>
          <a:xfrm>
            <a:off x="10205878" y="3658742"/>
            <a:ext cx="1986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Linearized </a:t>
            </a:r>
            <a:r>
              <a:rPr lang="en-US" dirty="0" err="1"/>
              <a:t>Rashba</a:t>
            </a:r>
            <a:endParaRPr lang="en-US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F2CEF06-5C01-91AB-1342-8C1961A1C732}"/>
              </a:ext>
            </a:extLst>
          </p:cNvPr>
          <p:cNvCxnSpPr>
            <a:cxnSpLocks/>
            <a:stCxn id="18" idx="0"/>
            <a:endCxn id="16" idx="6"/>
          </p:cNvCxnSpPr>
          <p:nvPr/>
        </p:nvCxnSpPr>
        <p:spPr>
          <a:xfrm flipH="1" flipV="1">
            <a:off x="9935399" y="2808578"/>
            <a:ext cx="1263538" cy="850164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12891CB-D07A-1B6F-5DC7-1D71141B7B6F}"/>
              </a:ext>
            </a:extLst>
          </p:cNvPr>
          <p:cNvCxnSpPr>
            <a:cxnSpLocks/>
            <a:stCxn id="18" idx="2"/>
            <a:endCxn id="17" idx="6"/>
          </p:cNvCxnSpPr>
          <p:nvPr/>
        </p:nvCxnSpPr>
        <p:spPr>
          <a:xfrm flipH="1">
            <a:off x="9900985" y="4305073"/>
            <a:ext cx="1297952" cy="760018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63C574FA-CE25-8950-6314-12C4AA0CA082}"/>
              </a:ext>
            </a:extLst>
          </p:cNvPr>
          <p:cNvSpPr/>
          <p:nvPr/>
        </p:nvSpPr>
        <p:spPr>
          <a:xfrm>
            <a:off x="6607278" y="3522407"/>
            <a:ext cx="3067664" cy="7521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00A54E4-6068-D320-437C-E559C4B541CC}"/>
              </a:ext>
            </a:extLst>
          </p:cNvPr>
          <p:cNvCxnSpPr>
            <a:cxnSpLocks/>
            <a:endCxn id="32" idx="0"/>
          </p:cNvCxnSpPr>
          <p:nvPr/>
        </p:nvCxnSpPr>
        <p:spPr>
          <a:xfrm flipH="1">
            <a:off x="5705500" y="4198085"/>
            <a:ext cx="1260179" cy="1122486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1DA7B9F-1C12-0552-973F-DD51F77989D4}"/>
              </a:ext>
            </a:extLst>
          </p:cNvPr>
          <p:cNvSpPr txBox="1"/>
          <p:nvPr/>
        </p:nvSpPr>
        <p:spPr>
          <a:xfrm>
            <a:off x="4099932" y="5320571"/>
            <a:ext cx="321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Enhanced in-plane feature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AAF2525-B50D-7DC3-BB7A-9A8BA8DF4C2D}"/>
              </a:ext>
            </a:extLst>
          </p:cNvPr>
          <p:cNvSpPr txBox="1"/>
          <p:nvPr/>
        </p:nvSpPr>
        <p:spPr>
          <a:xfrm>
            <a:off x="8342379" y="5996690"/>
            <a:ext cx="3589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Rabi frequencies now match the experiment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9D2340-9E62-A70C-E56E-9D45DE5B6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228" y="1498794"/>
            <a:ext cx="5007400" cy="35166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9419285-095E-D5C7-25F4-F0E191C23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685" y="5995006"/>
            <a:ext cx="5797158" cy="63197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3984CE9-BD97-CC6E-8E4F-79317E05E5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402" t="92819" r="63189"/>
          <a:stretch/>
        </p:blipFill>
        <p:spPr>
          <a:xfrm>
            <a:off x="7731593" y="5304306"/>
            <a:ext cx="1051575" cy="29100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4F52213-788D-A2E6-B450-6721CD2F60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875" r="96311" b="37491"/>
          <a:stretch/>
        </p:blipFill>
        <p:spPr>
          <a:xfrm>
            <a:off x="6254594" y="3503186"/>
            <a:ext cx="254263" cy="72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1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30" grpId="0" animBg="1"/>
      <p:bldP spid="32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69A6E34-659A-EF31-6FFF-46CAA14838CD}"/>
              </a:ext>
            </a:extLst>
          </p:cNvPr>
          <p:cNvSpPr txBox="1">
            <a:spLocks/>
          </p:cNvSpPr>
          <p:nvPr/>
        </p:nvSpPr>
        <p:spPr>
          <a:xfrm>
            <a:off x="0" y="-909663"/>
            <a:ext cx="12308475" cy="3213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dirty="0"/>
              <a:t>STRAIN slightly improves quality factors</a:t>
            </a:r>
            <a:endParaRPr lang="es-ES" sz="5000" dirty="0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1DA7B9F-1C12-0552-973F-DD51F77989D4}"/>
              </a:ext>
            </a:extLst>
          </p:cNvPr>
          <p:cNvSpPr txBox="1"/>
          <p:nvPr/>
        </p:nvSpPr>
        <p:spPr>
          <a:xfrm>
            <a:off x="4490432" y="5527847"/>
            <a:ext cx="3568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In-plane sweet spot</a:t>
            </a:r>
          </a:p>
          <a:p>
            <a:r>
              <a:rPr lang="en-US" dirty="0"/>
              <a:t>Out-of-plane quasi-sweet spot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4CB658-E621-B4FE-3A0A-D96F75E165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02" t="92819" r="63189"/>
          <a:stretch/>
        </p:blipFill>
        <p:spPr>
          <a:xfrm>
            <a:off x="8494488" y="4511322"/>
            <a:ext cx="1051575" cy="291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003692-8B5C-3E97-061F-FDC7E1B156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875" r="96311" b="37491"/>
          <a:stretch/>
        </p:blipFill>
        <p:spPr>
          <a:xfrm>
            <a:off x="6778127" y="2586889"/>
            <a:ext cx="254263" cy="7217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75F9CE-4D1A-C849-B0DA-32CB39DB5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383" y="1423264"/>
            <a:ext cx="4246058" cy="3099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1A85FB-EF73-1CFB-1FA1-6DB9B98EB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198" y="1418644"/>
            <a:ext cx="4246058" cy="30997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13C87F-E53F-4ECD-4B1E-9C81AE2811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02" t="92819" r="63189"/>
          <a:stretch/>
        </p:blipFill>
        <p:spPr>
          <a:xfrm>
            <a:off x="2491874" y="4427750"/>
            <a:ext cx="1051575" cy="2910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6F1B0DC-D726-82B8-E417-4278C465D5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875" r="96311" b="37491"/>
          <a:stretch/>
        </p:blipFill>
        <p:spPr>
          <a:xfrm>
            <a:off x="775513" y="2503317"/>
            <a:ext cx="254263" cy="7217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404FDDD-0D8D-C108-4AE2-08A862F7F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1613" y="1227552"/>
            <a:ext cx="1556514" cy="29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1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983131E-CB44-371A-C990-13311862BCA7}"/>
              </a:ext>
            </a:extLst>
          </p:cNvPr>
          <p:cNvSpPr txBox="1">
            <a:spLocks/>
          </p:cNvSpPr>
          <p:nvPr/>
        </p:nvSpPr>
        <p:spPr>
          <a:xfrm>
            <a:off x="0" y="-939159"/>
            <a:ext cx="12308475" cy="3213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dirty="0"/>
              <a:t>Conclusions</a:t>
            </a:r>
            <a:endParaRPr lang="es-ES" sz="50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70449-B682-1595-5E2C-C58CADD7F875}"/>
              </a:ext>
            </a:extLst>
          </p:cNvPr>
          <p:cNvSpPr txBox="1"/>
          <p:nvPr/>
        </p:nvSpPr>
        <p:spPr>
          <a:xfrm>
            <a:off x="999981" y="1545783"/>
            <a:ext cx="1019896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 hole spin qubits are a promising platform for quantum computation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Holes exhibit interesting physics, some of it still to be unveiled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found that non-separable field and inhomogeneous strains lead to new manipulation mechanisms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Optimal operation with in-plane magnetic fields for fixed qubit frequency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Manipulability is improved by these mechanisms while coherence is mostly unaffected at sweet spots</a:t>
            </a:r>
          </a:p>
        </p:txBody>
      </p:sp>
    </p:spTree>
    <p:extLst>
      <p:ext uri="{BB962C8B-B14F-4D97-AF65-F5344CB8AC3E}">
        <p14:creationId xmlns:p14="http://schemas.microsoft.com/office/powerpoint/2010/main" val="2790964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30FD003-5AF4-775E-19EA-CAB05C7A8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58" y="295346"/>
            <a:ext cx="10820333" cy="642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96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D6AF4E-1A53-AEBC-87FB-1ECBF1B25A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7" r="64154" b="8704"/>
          <a:stretch/>
        </p:blipFill>
        <p:spPr>
          <a:xfrm>
            <a:off x="265471" y="3273603"/>
            <a:ext cx="4100052" cy="28420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A44F14-EC33-AF76-1111-356241BBF9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443"/>
          <a:stretch/>
        </p:blipFill>
        <p:spPr>
          <a:xfrm>
            <a:off x="9193160" y="3312931"/>
            <a:ext cx="2993921" cy="3113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FEF5C9-0327-387F-E008-029F205218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02" t="92819" r="63189"/>
          <a:stretch/>
        </p:blipFill>
        <p:spPr>
          <a:xfrm>
            <a:off x="1474839" y="6105832"/>
            <a:ext cx="1156732" cy="3201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4FE206-4B4B-FED1-A048-2B2EA383B0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02" t="92819" r="63189"/>
          <a:stretch/>
        </p:blipFill>
        <p:spPr>
          <a:xfrm>
            <a:off x="5933768" y="6101468"/>
            <a:ext cx="1156732" cy="3201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AA919B-8CD9-310E-A5BD-AF04C1AB38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32" r="28186" b="8704"/>
          <a:stretch/>
        </p:blipFill>
        <p:spPr>
          <a:xfrm>
            <a:off x="4739147" y="3268686"/>
            <a:ext cx="3996811" cy="28420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93C0CD-8C69-E6AC-C9ED-BCE48923D2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875" r="96311" b="37491"/>
          <a:stretch/>
        </p:blipFill>
        <p:spPr>
          <a:xfrm>
            <a:off x="37706" y="4283173"/>
            <a:ext cx="279689" cy="7939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AF2D83-1817-69E4-4FA4-23FD89FF8B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875" r="96311" b="37491"/>
          <a:stretch/>
        </p:blipFill>
        <p:spPr>
          <a:xfrm>
            <a:off x="4398327" y="4288093"/>
            <a:ext cx="279689" cy="7939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8980EC-F816-1605-B600-AF45FD532C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875" r="96311" b="37491"/>
          <a:stretch/>
        </p:blipFill>
        <p:spPr>
          <a:xfrm>
            <a:off x="8876934" y="4293009"/>
            <a:ext cx="279689" cy="7939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9A22BFA-CBDC-8582-BAFD-F5E961D21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2232" y="442464"/>
            <a:ext cx="12192000" cy="243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87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745F5-2F16-0A24-B2FF-69B331AB7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31" y="-259772"/>
            <a:ext cx="12227348" cy="1905000"/>
          </a:xfrm>
        </p:spPr>
        <p:txBody>
          <a:bodyPr>
            <a:normAutofit/>
          </a:bodyPr>
          <a:lstStyle/>
          <a:p>
            <a:r>
              <a:rPr lang="en-US" sz="4000" dirty="0"/>
              <a:t>We can capture the physics with a non separable potential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1828496-19B8-706D-3022-17A977D02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52" y="1285607"/>
            <a:ext cx="11615895" cy="2143393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5EEE2291-8E0A-DA26-34E1-DA91EA17686D}"/>
              </a:ext>
            </a:extLst>
          </p:cNvPr>
          <p:cNvSpPr txBox="1"/>
          <p:nvPr/>
        </p:nvSpPr>
        <p:spPr>
          <a:xfrm>
            <a:off x="477296" y="3673231"/>
            <a:ext cx="1129937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The effective Hamiltonian for GS heavy-hole subspace can be obtained through Schrieffer-Wolff transformation. The </a:t>
            </a:r>
            <a:r>
              <a:rPr lang="en-US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subbands</a:t>
            </a: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 couple through</a:t>
            </a:r>
          </a:p>
          <a:p>
            <a:pPr marL="0" indent="0" algn="just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just">
              <a:buNone/>
            </a:pPr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just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just">
              <a:buNone/>
            </a:pPr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just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just">
              <a:buNone/>
            </a:pPr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just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just">
              <a:buNone/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Physically, it is similar to a </a:t>
            </a:r>
            <a:r>
              <a:rPr lang="en-US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gTMR</a:t>
            </a: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 mechanism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E4E1E279-302C-622F-A534-651B8C1E1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561" y="4458424"/>
            <a:ext cx="4245888" cy="55465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93D7B519-7A4B-19F0-0DE0-3557788B8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86" y="5114892"/>
            <a:ext cx="5689425" cy="5546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F1A5BAD9-70DD-47F3-711F-7152AFB384B7}"/>
                  </a:ext>
                </a:extLst>
              </p:cNvPr>
              <p:cNvSpPr txBox="1"/>
              <p:nvPr/>
            </p:nvSpPr>
            <p:spPr>
              <a:xfrm>
                <a:off x="7338918" y="5104392"/>
                <a:ext cx="6161808" cy="3786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ts val="2200"/>
                  </a:lnSpc>
                </a:pPr>
                <a:r>
                  <a:rPr lang="en-US" sz="18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When the potential is separable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18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F1A5BAD9-70DD-47F3-711F-7152AFB38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8918" y="5104392"/>
                <a:ext cx="6161808" cy="378630"/>
              </a:xfrm>
              <a:prstGeom prst="rect">
                <a:avLst/>
              </a:prstGeom>
              <a:blipFill>
                <a:blip r:embed="rId5"/>
                <a:stretch>
                  <a:fillRect l="-890" t="-11290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1246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-1721618" y="-2265860"/>
            <a:ext cx="7510506" cy="3213982"/>
          </a:xfrm>
        </p:spPr>
        <p:txBody>
          <a:bodyPr>
            <a:normAutofit/>
          </a:bodyPr>
          <a:lstStyle/>
          <a:p>
            <a:r>
              <a:rPr lang="es-ES" sz="5000" dirty="0" err="1">
                <a:solidFill>
                  <a:schemeClr val="tx1"/>
                </a:solidFill>
              </a:rPr>
              <a:t>outline</a:t>
            </a:r>
            <a:endParaRPr lang="es-ES" sz="5000" dirty="0">
              <a:solidFill>
                <a:schemeClr val="tx1"/>
              </a:solidFill>
            </a:endParaRP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AB79A363-48F6-12CB-3CFF-B66572FCAF4D}"/>
              </a:ext>
            </a:extLst>
          </p:cNvPr>
          <p:cNvSpPr txBox="1">
            <a:spLocks/>
          </p:cNvSpPr>
          <p:nvPr/>
        </p:nvSpPr>
        <p:spPr>
          <a:xfrm>
            <a:off x="1215984" y="1536439"/>
            <a:ext cx="10470249" cy="411702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arenR"/>
            </a:pPr>
            <a:r>
              <a:rPr lang="en-US" dirty="0"/>
              <a:t>Introduction to semi &amp; hole qubits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Usual manipulation of hole qubits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Inhomogeneous electric fields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Inhomogeneous strains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Conclusions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69AC49-4CC1-82D6-BDE6-C054011B9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752" y="1406059"/>
            <a:ext cx="4248921" cy="298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02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-1632154" y="-2365015"/>
            <a:ext cx="13214554" cy="3213982"/>
          </a:xfrm>
        </p:spPr>
        <p:txBody>
          <a:bodyPr>
            <a:normAutofit/>
          </a:bodyPr>
          <a:lstStyle/>
          <a:p>
            <a:r>
              <a:rPr lang="es-ES" sz="5000" dirty="0" err="1">
                <a:solidFill>
                  <a:schemeClr val="tx1"/>
                </a:solidFill>
              </a:rPr>
              <a:t>Why</a:t>
            </a:r>
            <a:r>
              <a:rPr lang="es-ES" sz="5000" dirty="0">
                <a:solidFill>
                  <a:schemeClr val="tx1"/>
                </a:solidFill>
              </a:rPr>
              <a:t> semiconductor </a:t>
            </a:r>
            <a:r>
              <a:rPr lang="es-ES" sz="5000" dirty="0" err="1">
                <a:solidFill>
                  <a:schemeClr val="tx1"/>
                </a:solidFill>
              </a:rPr>
              <a:t>qubits</a:t>
            </a:r>
            <a:r>
              <a:rPr lang="es-ES" sz="5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AB79A363-48F6-12CB-3CFF-B66572FCAF4D}"/>
              </a:ext>
            </a:extLst>
          </p:cNvPr>
          <p:cNvSpPr txBox="1">
            <a:spLocks/>
          </p:cNvSpPr>
          <p:nvPr/>
        </p:nvSpPr>
        <p:spPr>
          <a:xfrm>
            <a:off x="374685" y="4011133"/>
            <a:ext cx="7268241" cy="260686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Semiconductor Industrially compatible</a:t>
            </a:r>
          </a:p>
          <a:p>
            <a:endParaRPr lang="en-US" dirty="0"/>
          </a:p>
          <a:p>
            <a:r>
              <a:rPr lang="en-US" sz="1800" dirty="0"/>
              <a:t>Good coherence times &amp; gate manipulability</a:t>
            </a:r>
          </a:p>
          <a:p>
            <a:endParaRPr lang="en-US" dirty="0"/>
          </a:p>
          <a:p>
            <a:r>
              <a:rPr lang="en-US" sz="1800" dirty="0"/>
              <a:t>Prospects of scalability (small unit cell)</a:t>
            </a:r>
          </a:p>
          <a:p>
            <a:endParaRPr lang="en-US" dirty="0"/>
          </a:p>
          <a:p>
            <a:r>
              <a:rPr lang="en-US" sz="1800" dirty="0"/>
              <a:t>Possible avenue for high-temperature operation (4K)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19B38F-F9E1-B023-AB7A-CD191E5EEC45}"/>
              </a:ext>
            </a:extLst>
          </p:cNvPr>
          <p:cNvSpPr txBox="1"/>
          <p:nvPr/>
        </p:nvSpPr>
        <p:spPr>
          <a:xfrm flipH="1">
            <a:off x="5850195" y="6275171"/>
            <a:ext cx="43626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 see, e.g. Nature 580, 355-359 (2020)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B02A48-9E7F-3549-D754-E8454FBC9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11" y="1045613"/>
            <a:ext cx="7204368" cy="2606867"/>
          </a:xfrm>
          <a:prstGeom prst="rect">
            <a:avLst/>
          </a:prstGeom>
        </p:spPr>
      </p:pic>
      <p:sp>
        <p:nvSpPr>
          <p:cNvPr id="9" name="Subtitle 1">
            <a:extLst>
              <a:ext uri="{FF2B5EF4-FFF2-40B4-BE49-F238E27FC236}">
                <a16:creationId xmlns:a16="http://schemas.microsoft.com/office/drawing/2014/main" id="{90D17297-2397-DC7C-E1DA-B6F59606ADD2}"/>
              </a:ext>
            </a:extLst>
          </p:cNvPr>
          <p:cNvSpPr txBox="1">
            <a:spLocks/>
          </p:cNvSpPr>
          <p:nvPr/>
        </p:nvSpPr>
        <p:spPr>
          <a:xfrm>
            <a:off x="2305268" y="2940141"/>
            <a:ext cx="3115302" cy="4247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From Chatterjee et al., Nature Reviews Physics, 3, 157-177 (2021)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BCB3BFD-1DCC-7CEA-E34B-D93CF560E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6652" y="953076"/>
            <a:ext cx="4174389" cy="521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4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-442395" y="-2213302"/>
            <a:ext cx="9676829" cy="3213982"/>
          </a:xfrm>
        </p:spPr>
        <p:txBody>
          <a:bodyPr>
            <a:normAutofit/>
          </a:bodyPr>
          <a:lstStyle/>
          <a:p>
            <a:r>
              <a:rPr lang="es-ES" sz="5000" dirty="0" err="1">
                <a:solidFill>
                  <a:schemeClr val="tx1"/>
                </a:solidFill>
              </a:rPr>
              <a:t>Why</a:t>
            </a:r>
            <a:r>
              <a:rPr lang="es-ES" sz="5000" dirty="0">
                <a:solidFill>
                  <a:schemeClr val="tx1"/>
                </a:solidFill>
              </a:rPr>
              <a:t> </a:t>
            </a:r>
            <a:r>
              <a:rPr lang="es-ES" sz="5000" dirty="0" err="1">
                <a:solidFill>
                  <a:schemeClr val="tx1"/>
                </a:solidFill>
              </a:rPr>
              <a:t>hole</a:t>
            </a:r>
            <a:r>
              <a:rPr lang="es-ES" sz="5000" dirty="0">
                <a:solidFill>
                  <a:schemeClr val="tx1"/>
                </a:solidFill>
              </a:rPr>
              <a:t> spin </a:t>
            </a:r>
            <a:r>
              <a:rPr lang="es-ES" sz="5000" dirty="0" err="1">
                <a:solidFill>
                  <a:schemeClr val="tx1"/>
                </a:solidFill>
              </a:rPr>
              <a:t>qubits</a:t>
            </a:r>
            <a:r>
              <a:rPr lang="es-ES" sz="5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id="{B2CE7AFD-EFDA-10C9-A542-00EA4EAAFE80}"/>
              </a:ext>
            </a:extLst>
          </p:cNvPr>
          <p:cNvSpPr txBox="1">
            <a:spLocks/>
          </p:cNvSpPr>
          <p:nvPr/>
        </p:nvSpPr>
        <p:spPr>
          <a:xfrm>
            <a:off x="862992" y="1719141"/>
            <a:ext cx="5691055" cy="590931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Qubit properties are highly tunable through gate voltages</a:t>
            </a:r>
          </a:p>
        </p:txBody>
      </p:sp>
      <p:sp>
        <p:nvSpPr>
          <p:cNvPr id="7" name="Subtitle 1">
            <a:extLst>
              <a:ext uri="{FF2B5EF4-FFF2-40B4-BE49-F238E27FC236}">
                <a16:creationId xmlns:a16="http://schemas.microsoft.com/office/drawing/2014/main" id="{E309320C-AA43-A2C2-F54F-81BC5F501A81}"/>
              </a:ext>
            </a:extLst>
          </p:cNvPr>
          <p:cNvSpPr txBox="1">
            <a:spLocks/>
          </p:cNvSpPr>
          <p:nvPr/>
        </p:nvSpPr>
        <p:spPr>
          <a:xfrm>
            <a:off x="884600" y="2562079"/>
            <a:ext cx="5691055" cy="590931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Cool physics: anisotropic g-matrices, </a:t>
            </a:r>
            <a:r>
              <a:rPr lang="en-US" dirty="0" err="1"/>
              <a:t>Rashba</a:t>
            </a:r>
            <a:r>
              <a:rPr lang="en-US" dirty="0"/>
              <a:t> SOC, sweet spots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AB79A363-48F6-12CB-3CFF-B66572FCAF4D}"/>
              </a:ext>
            </a:extLst>
          </p:cNvPr>
          <p:cNvSpPr txBox="1">
            <a:spLocks/>
          </p:cNvSpPr>
          <p:nvPr/>
        </p:nvSpPr>
        <p:spPr>
          <a:xfrm>
            <a:off x="884600" y="1125502"/>
            <a:ext cx="5691055" cy="3416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High SOC : fast all-electrical manipulation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ED9186-ECB0-E1BF-AF6E-B12710D04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210" y="1244760"/>
            <a:ext cx="3764509" cy="28125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C274026-9FEC-A793-272D-77327D9E9636}"/>
              </a:ext>
            </a:extLst>
          </p:cNvPr>
          <p:cNvSpPr txBox="1"/>
          <p:nvPr/>
        </p:nvSpPr>
        <p:spPr>
          <a:xfrm>
            <a:off x="7144048" y="4188920"/>
            <a:ext cx="48239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7850" lvl="2" indent="0">
              <a:buNone/>
            </a:pPr>
            <a:r>
              <a:rPr lang="fr-FR" sz="1800" dirty="0">
                <a:solidFill>
                  <a:schemeClr val="tx1"/>
                </a:solidFill>
              </a:rPr>
              <a:t>Hendrickx et al., Nature 591, 580–585 (2021)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E5B7973-8DCC-62A5-2699-992BFC16D5B4}"/>
              </a:ext>
            </a:extLst>
          </p:cNvPr>
          <p:cNvSpPr txBox="1">
            <a:spLocks/>
          </p:cNvSpPr>
          <p:nvPr/>
        </p:nvSpPr>
        <p:spPr>
          <a:xfrm>
            <a:off x="474279" y="3427230"/>
            <a:ext cx="10675501" cy="9610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2575" lvl="1" indent="0">
              <a:buNone/>
            </a:pPr>
            <a:r>
              <a:rPr lang="es-ES" sz="1800" u="sng" dirty="0" err="1">
                <a:solidFill>
                  <a:schemeClr val="tx1"/>
                </a:solidFill>
              </a:rPr>
              <a:t>State</a:t>
            </a:r>
            <a:r>
              <a:rPr lang="es-ES" sz="1800" u="sng" dirty="0">
                <a:solidFill>
                  <a:schemeClr val="tx1"/>
                </a:solidFill>
              </a:rPr>
              <a:t> </a:t>
            </a:r>
            <a:r>
              <a:rPr lang="es-ES" sz="1800" u="sng" dirty="0" err="1">
                <a:solidFill>
                  <a:schemeClr val="tx1"/>
                </a:solidFill>
              </a:rPr>
              <a:t>of</a:t>
            </a:r>
            <a:r>
              <a:rPr lang="es-ES" sz="1800" u="sng" dirty="0">
                <a:solidFill>
                  <a:schemeClr val="tx1"/>
                </a:solidFill>
              </a:rPr>
              <a:t> </a:t>
            </a:r>
            <a:r>
              <a:rPr lang="es-ES" sz="1800" u="sng" dirty="0" err="1">
                <a:solidFill>
                  <a:schemeClr val="tx1"/>
                </a:solidFill>
              </a:rPr>
              <a:t>the</a:t>
            </a:r>
            <a:r>
              <a:rPr lang="es-ES" sz="1800" u="sng" dirty="0">
                <a:solidFill>
                  <a:schemeClr val="tx1"/>
                </a:solidFill>
              </a:rPr>
              <a:t> art</a:t>
            </a:r>
          </a:p>
          <a:p>
            <a:pPr marL="282575" lvl="1" indent="0">
              <a:buNone/>
            </a:pPr>
            <a:r>
              <a:rPr lang="es-ES" sz="1800" dirty="0">
                <a:solidFill>
                  <a:schemeClr val="tx1"/>
                </a:solidFill>
              </a:rPr>
              <a:t>4-qubit </a:t>
            </a:r>
            <a:r>
              <a:rPr lang="es-ES" sz="1800" dirty="0" err="1">
                <a:solidFill>
                  <a:schemeClr val="tx1"/>
                </a:solidFill>
              </a:rPr>
              <a:t>processor</a:t>
            </a:r>
            <a:r>
              <a:rPr lang="es-ES" sz="1800" dirty="0">
                <a:solidFill>
                  <a:schemeClr val="tx1"/>
                </a:solidFill>
              </a:rPr>
              <a:t>: single-</a:t>
            </a:r>
            <a:r>
              <a:rPr lang="es-ES" sz="1800" dirty="0" err="1">
                <a:solidFill>
                  <a:schemeClr val="tx1"/>
                </a:solidFill>
              </a:rPr>
              <a:t>qubit</a:t>
            </a:r>
            <a:r>
              <a:rPr lang="es-ES" sz="1800" dirty="0">
                <a:solidFill>
                  <a:schemeClr val="tx1"/>
                </a:solidFill>
              </a:rPr>
              <a:t> gates </a:t>
            </a:r>
            <a:r>
              <a:rPr lang="es-ES" sz="1800" dirty="0" err="1">
                <a:solidFill>
                  <a:schemeClr val="tx1"/>
                </a:solidFill>
              </a:rPr>
              <a:t>above</a:t>
            </a:r>
            <a:r>
              <a:rPr lang="es-ES" sz="1800" dirty="0">
                <a:solidFill>
                  <a:schemeClr val="tx1"/>
                </a:solidFill>
              </a:rPr>
              <a:t> 99.9% and </a:t>
            </a:r>
          </a:p>
          <a:p>
            <a:pPr marL="282575" lvl="1" indent="0">
              <a:buNone/>
            </a:pPr>
            <a:r>
              <a:rPr lang="es-ES" sz="1800" dirty="0" err="1">
                <a:solidFill>
                  <a:schemeClr val="tx1"/>
                </a:solidFill>
              </a:rPr>
              <a:t>two-qubit</a:t>
            </a:r>
            <a:r>
              <a:rPr lang="es-ES" sz="1800" dirty="0">
                <a:solidFill>
                  <a:schemeClr val="tx1"/>
                </a:solidFill>
              </a:rPr>
              <a:t> </a:t>
            </a:r>
            <a:r>
              <a:rPr lang="es-ES" sz="1800" dirty="0" err="1">
                <a:solidFill>
                  <a:schemeClr val="tx1"/>
                </a:solidFill>
              </a:rPr>
              <a:t>above</a:t>
            </a:r>
            <a:r>
              <a:rPr lang="es-ES" sz="1800" dirty="0">
                <a:solidFill>
                  <a:schemeClr val="tx1"/>
                </a:solidFill>
              </a:rPr>
              <a:t> 99% (</a:t>
            </a:r>
            <a:r>
              <a:rPr lang="fr-FR" sz="1600" dirty="0">
                <a:solidFill>
                  <a:schemeClr val="tx1"/>
                </a:solidFill>
              </a:rPr>
              <a:t>Hendrickx et al., Nature 591, 580–585 (2021))</a:t>
            </a:r>
          </a:p>
          <a:p>
            <a:pPr marL="577850" lvl="2" indent="0">
              <a:buNone/>
            </a:pPr>
            <a:endParaRPr lang="es-ES" sz="1600" dirty="0">
              <a:solidFill>
                <a:schemeClr val="tx1"/>
              </a:solidFill>
            </a:endParaRPr>
          </a:p>
          <a:p>
            <a:pPr marL="282575" lvl="1" indent="0">
              <a:buNone/>
            </a:pPr>
            <a:r>
              <a:rPr lang="es-ES" sz="1800" dirty="0" err="1">
                <a:solidFill>
                  <a:schemeClr val="tx1"/>
                </a:solidFill>
              </a:rPr>
              <a:t>Large</a:t>
            </a:r>
            <a:r>
              <a:rPr lang="es-ES" sz="1800" dirty="0">
                <a:solidFill>
                  <a:schemeClr val="tx1"/>
                </a:solidFill>
              </a:rPr>
              <a:t> </a:t>
            </a:r>
            <a:r>
              <a:rPr lang="es-ES" sz="1800" dirty="0" err="1">
                <a:solidFill>
                  <a:schemeClr val="tx1"/>
                </a:solidFill>
              </a:rPr>
              <a:t>coherence</a:t>
            </a:r>
            <a:r>
              <a:rPr lang="es-ES" sz="1800" dirty="0">
                <a:solidFill>
                  <a:schemeClr val="tx1"/>
                </a:solidFill>
              </a:rPr>
              <a:t> T</a:t>
            </a:r>
            <a:r>
              <a:rPr lang="es-ES" sz="1800" baseline="-25000" dirty="0">
                <a:solidFill>
                  <a:schemeClr val="tx1"/>
                </a:solidFill>
              </a:rPr>
              <a:t>2</a:t>
            </a:r>
            <a:r>
              <a:rPr lang="es-ES" sz="1800" dirty="0">
                <a:solidFill>
                  <a:schemeClr val="tx1"/>
                </a:solidFill>
              </a:rPr>
              <a:t>*~90 </a:t>
            </a:r>
            <a:r>
              <a:rPr lang="el-GR" sz="1800" dirty="0">
                <a:solidFill>
                  <a:schemeClr val="tx1"/>
                </a:solidFill>
              </a:rPr>
              <a:t>μ</a:t>
            </a:r>
            <a:r>
              <a:rPr lang="en-US" sz="1800" dirty="0">
                <a:solidFill>
                  <a:schemeClr val="tx1"/>
                </a:solidFill>
              </a:rPr>
              <a:t>s</a:t>
            </a:r>
            <a:r>
              <a:rPr lang="es-ES" sz="1800" dirty="0">
                <a:solidFill>
                  <a:schemeClr val="tx1"/>
                </a:solidFill>
              </a:rPr>
              <a:t>  (</a:t>
            </a:r>
            <a:r>
              <a:rPr lang="fr-FR" sz="1600" dirty="0">
                <a:solidFill>
                  <a:schemeClr val="tx1"/>
                </a:solidFill>
              </a:rPr>
              <a:t>Piot et al., Nat. Nano (2022))</a:t>
            </a:r>
          </a:p>
          <a:p>
            <a:pPr marL="577850" lvl="2" indent="0">
              <a:buNone/>
            </a:pPr>
            <a:endParaRPr lang="es-ES" sz="1600" dirty="0">
              <a:solidFill>
                <a:schemeClr val="tx1"/>
              </a:solidFill>
            </a:endParaRPr>
          </a:p>
          <a:p>
            <a:pPr marL="282575" lvl="1" indent="0">
              <a:buNone/>
            </a:pPr>
            <a:r>
              <a:rPr lang="es-ES" sz="1800" dirty="0">
                <a:solidFill>
                  <a:schemeClr val="tx1"/>
                </a:solidFill>
              </a:rPr>
              <a:t>“Hot”-</a:t>
            </a:r>
            <a:r>
              <a:rPr lang="es-ES" sz="1800" dirty="0" err="1">
                <a:solidFill>
                  <a:schemeClr val="tx1"/>
                </a:solidFill>
              </a:rPr>
              <a:t>qubit</a:t>
            </a:r>
            <a:r>
              <a:rPr lang="es-ES" sz="1800" dirty="0">
                <a:solidFill>
                  <a:schemeClr val="tx1"/>
                </a:solidFill>
              </a:rPr>
              <a:t> </a:t>
            </a:r>
            <a:r>
              <a:rPr lang="es-ES" sz="1800" dirty="0" err="1">
                <a:solidFill>
                  <a:schemeClr val="tx1"/>
                </a:solidFill>
              </a:rPr>
              <a:t>operation</a:t>
            </a:r>
            <a:r>
              <a:rPr lang="es-ES" sz="1800" dirty="0">
                <a:solidFill>
                  <a:schemeClr val="tx1"/>
                </a:solidFill>
              </a:rPr>
              <a:t> ~ 4K </a:t>
            </a:r>
            <a:r>
              <a:rPr lang="fr-FR" sz="1600" dirty="0">
                <a:solidFill>
                  <a:schemeClr val="tx1"/>
                </a:solidFill>
              </a:rPr>
              <a:t>(</a:t>
            </a:r>
            <a:r>
              <a:rPr lang="fr-FR" sz="1600" dirty="0" err="1">
                <a:solidFill>
                  <a:schemeClr val="tx1"/>
                </a:solidFill>
              </a:rPr>
              <a:t>Carmenzind</a:t>
            </a:r>
            <a:r>
              <a:rPr lang="fr-FR" sz="1600" dirty="0">
                <a:solidFill>
                  <a:schemeClr val="tx1"/>
                </a:solidFill>
              </a:rPr>
              <a:t> et al., Nat. Electronics 5, 178–183 (2022))</a:t>
            </a:r>
          </a:p>
          <a:p>
            <a:pPr marL="282575" lvl="1" indent="0">
              <a:buNone/>
            </a:pPr>
            <a:endParaRPr lang="fr-FR" sz="1600" dirty="0">
              <a:solidFill>
                <a:schemeClr val="tx1"/>
              </a:solidFill>
            </a:endParaRPr>
          </a:p>
          <a:p>
            <a:pPr marL="282575" lvl="1" indent="0">
              <a:buNone/>
            </a:pPr>
            <a:r>
              <a:rPr lang="fr-FR" sz="1600" dirty="0">
                <a:solidFill>
                  <a:schemeClr val="tx1"/>
                </a:solidFill>
              </a:rPr>
              <a:t>Spin-photon </a:t>
            </a:r>
            <a:r>
              <a:rPr lang="fr-FR" sz="1600" dirty="0" err="1">
                <a:solidFill>
                  <a:schemeClr val="tx1"/>
                </a:solidFill>
              </a:rPr>
              <a:t>coupling</a:t>
            </a:r>
            <a:r>
              <a:rPr lang="fr-FR" sz="1600" dirty="0">
                <a:solidFill>
                  <a:schemeClr val="tx1"/>
                </a:solidFill>
              </a:rPr>
              <a:t> of 330 MHz in </a:t>
            </a:r>
            <a:r>
              <a:rPr lang="fr-FR" sz="1600" dirty="0" err="1">
                <a:solidFill>
                  <a:schemeClr val="tx1"/>
                </a:solidFill>
              </a:rPr>
              <a:t>hybrid</a:t>
            </a:r>
            <a:r>
              <a:rPr lang="fr-FR" sz="1600" dirty="0">
                <a:solidFill>
                  <a:schemeClr val="tx1"/>
                </a:solidFill>
              </a:rPr>
              <a:t> Si-</a:t>
            </a:r>
            <a:r>
              <a:rPr lang="fr-FR" sz="1600" dirty="0" err="1">
                <a:solidFill>
                  <a:schemeClr val="tx1"/>
                </a:solidFill>
              </a:rPr>
              <a:t>cQED</a:t>
            </a:r>
            <a:r>
              <a:rPr lang="fr-FR" sz="1600" dirty="0">
                <a:solidFill>
                  <a:schemeClr val="tx1"/>
                </a:solidFill>
              </a:rPr>
              <a:t> system  (Yu et al., Nature </a:t>
            </a:r>
            <a:r>
              <a:rPr lang="fr-FR" sz="1600" dirty="0" err="1">
                <a:solidFill>
                  <a:schemeClr val="tx1"/>
                </a:solidFill>
              </a:rPr>
              <a:t>Nanotechnology</a:t>
            </a:r>
            <a:r>
              <a:rPr lang="fr-FR" sz="1600" dirty="0">
                <a:solidFill>
                  <a:schemeClr val="tx1"/>
                </a:solidFill>
              </a:rPr>
              <a:t> (2023))</a:t>
            </a:r>
            <a:endParaRPr lang="es-E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03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-442395" y="-2213302"/>
            <a:ext cx="9676829" cy="3213982"/>
          </a:xfrm>
        </p:spPr>
        <p:txBody>
          <a:bodyPr>
            <a:normAutofit/>
          </a:bodyPr>
          <a:lstStyle/>
          <a:p>
            <a:r>
              <a:rPr lang="es-ES" sz="5000" dirty="0" err="1">
                <a:solidFill>
                  <a:schemeClr val="tx1"/>
                </a:solidFill>
              </a:rPr>
              <a:t>Manipulating</a:t>
            </a:r>
            <a:r>
              <a:rPr lang="es-ES" sz="5000" dirty="0">
                <a:solidFill>
                  <a:schemeClr val="tx1"/>
                </a:solidFill>
              </a:rPr>
              <a:t> </a:t>
            </a:r>
            <a:r>
              <a:rPr lang="es-ES" sz="5000" dirty="0" err="1">
                <a:solidFill>
                  <a:schemeClr val="tx1"/>
                </a:solidFill>
              </a:rPr>
              <a:t>hole</a:t>
            </a:r>
            <a:r>
              <a:rPr lang="es-ES" sz="5000" dirty="0">
                <a:solidFill>
                  <a:schemeClr val="tx1"/>
                </a:solidFill>
              </a:rPr>
              <a:t> </a:t>
            </a:r>
            <a:r>
              <a:rPr lang="es-ES" sz="5000" dirty="0" err="1">
                <a:solidFill>
                  <a:schemeClr val="tx1"/>
                </a:solidFill>
              </a:rPr>
              <a:t>spins</a:t>
            </a:r>
            <a:endParaRPr lang="es-ES" sz="5000" dirty="0">
              <a:solidFill>
                <a:schemeClr val="tx1"/>
              </a:solidFill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CECB20A4-73C0-BDC1-08C5-5E2BAA1D8283}"/>
              </a:ext>
            </a:extLst>
          </p:cNvPr>
          <p:cNvSpPr txBox="1">
            <a:spLocks/>
          </p:cNvSpPr>
          <p:nvPr/>
        </p:nvSpPr>
        <p:spPr>
          <a:xfrm>
            <a:off x="956023" y="1630009"/>
            <a:ext cx="7529216" cy="298440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-Hole spin is coupled to its motion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FFE65-6E09-5584-4D79-D24F9536E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9479" y="753933"/>
            <a:ext cx="2080440" cy="21795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CCA7B4-0074-D1AB-064D-BB4C9FDB5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072" y="4523277"/>
            <a:ext cx="6397319" cy="54399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A78699D-D26C-5504-7781-C7BF7C0DECB0}"/>
              </a:ext>
            </a:extLst>
          </p:cNvPr>
          <p:cNvSpPr/>
          <p:nvPr/>
        </p:nvSpPr>
        <p:spPr>
          <a:xfrm>
            <a:off x="8700467" y="3537219"/>
            <a:ext cx="2936097" cy="27808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451A42C5-9E6D-67BB-5F30-4373FA6C0E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01460" y="3505083"/>
            <a:ext cx="2930102" cy="274264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A5052C7-1DD4-F69B-2F3A-81644E224897}"/>
              </a:ext>
            </a:extLst>
          </p:cNvPr>
          <p:cNvSpPr txBox="1"/>
          <p:nvPr/>
        </p:nvSpPr>
        <p:spPr>
          <a:xfrm>
            <a:off x="956023" y="5392776"/>
            <a:ext cx="63172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for holes in Ge, </a:t>
            </a:r>
            <a:r>
              <a:rPr lang="en-US" dirty="0" err="1"/>
              <a:t>g_x</a:t>
            </a:r>
            <a:r>
              <a:rPr lang="en-US" dirty="0"/>
              <a:t> ~ </a:t>
            </a:r>
            <a:r>
              <a:rPr lang="en-US" dirty="0" err="1"/>
              <a:t>g_y</a:t>
            </a:r>
            <a:r>
              <a:rPr lang="en-US" dirty="0"/>
              <a:t> ~ 0.15</a:t>
            </a:r>
            <a:br>
              <a:rPr lang="en-US" dirty="0"/>
            </a:br>
            <a:r>
              <a:rPr lang="en-US" dirty="0"/>
              <a:t>	             </a:t>
            </a:r>
            <a:r>
              <a:rPr lang="en-US" dirty="0" err="1"/>
              <a:t>g_z</a:t>
            </a:r>
            <a:r>
              <a:rPr lang="en-US" dirty="0"/>
              <a:t> ~ 13.5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D9286E-95E7-8C5C-85B9-368E644F9303}"/>
              </a:ext>
            </a:extLst>
          </p:cNvPr>
          <p:cNvSpPr txBox="1"/>
          <p:nvPr/>
        </p:nvSpPr>
        <p:spPr>
          <a:xfrm>
            <a:off x="951021" y="3841038"/>
            <a:ext cx="6317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-Hamiltonian of a hole under a magnetic field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749FBA-B50B-879D-A3F5-759D21C220ED}"/>
              </a:ext>
            </a:extLst>
          </p:cNvPr>
          <p:cNvSpPr txBox="1"/>
          <p:nvPr/>
        </p:nvSpPr>
        <p:spPr>
          <a:xfrm>
            <a:off x="951021" y="2739512"/>
            <a:ext cx="7239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-We focus on planar dots (isotropic in-plane confinement)</a:t>
            </a:r>
          </a:p>
        </p:txBody>
      </p:sp>
    </p:spTree>
    <p:extLst>
      <p:ext uri="{BB962C8B-B14F-4D97-AF65-F5344CB8AC3E}">
        <p14:creationId xmlns:p14="http://schemas.microsoft.com/office/powerpoint/2010/main" val="316275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  <p:bldP spid="25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70338" y="-2085196"/>
            <a:ext cx="11762509" cy="3213982"/>
          </a:xfrm>
        </p:spPr>
        <p:txBody>
          <a:bodyPr>
            <a:normAutofit/>
          </a:bodyPr>
          <a:lstStyle/>
          <a:p>
            <a:pPr algn="l"/>
            <a:r>
              <a:rPr lang="en-US" sz="5400" dirty="0" err="1"/>
              <a:t>Rashba</a:t>
            </a:r>
            <a:r>
              <a:rPr lang="en-US" sz="5400" dirty="0"/>
              <a:t> spin-orbit coupling</a:t>
            </a:r>
            <a:endParaRPr lang="es-ES" sz="5000" dirty="0">
              <a:solidFill>
                <a:schemeClr val="tx1"/>
              </a:solidFill>
            </a:endParaRP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AB79A363-48F6-12CB-3CFF-B66572FCAF4D}"/>
              </a:ext>
            </a:extLst>
          </p:cNvPr>
          <p:cNvSpPr txBox="1">
            <a:spLocks/>
          </p:cNvSpPr>
          <p:nvPr/>
        </p:nvSpPr>
        <p:spPr>
          <a:xfrm>
            <a:off x="720049" y="1151545"/>
            <a:ext cx="7880559" cy="14742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-Lack of inversion symmetry. Determined by geometry and gates</a:t>
            </a:r>
            <a:endParaRPr lang="en-US" dirty="0"/>
          </a:p>
          <a:p>
            <a:endParaRPr lang="en-US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6C10FB-D9D7-F33B-0026-3F25AB2DA223}"/>
              </a:ext>
            </a:extLst>
          </p:cNvPr>
          <p:cNvSpPr txBox="1"/>
          <p:nvPr/>
        </p:nvSpPr>
        <p:spPr>
          <a:xfrm>
            <a:off x="1390806" y="2816234"/>
            <a:ext cx="609432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/>
              <a:t>Michal et al., Phys. Rev. B 103, 045305 (2021)</a:t>
            </a:r>
          </a:p>
          <a:p>
            <a:r>
              <a:rPr lang="en-US" sz="1500" dirty="0"/>
              <a:t>Bosco et al., Phys. Rev. B 104, 115425 (2021)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9FA3D3-A1AE-EABE-A47B-6C130ABF92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72"/>
          <a:stretch/>
        </p:blipFill>
        <p:spPr>
          <a:xfrm>
            <a:off x="6843252" y="1533839"/>
            <a:ext cx="4848886" cy="29806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CDA1EB-19CE-F97F-5171-C28981894315}"/>
                  </a:ext>
                </a:extLst>
              </p:cNvPr>
              <p:cNvSpPr txBox="1"/>
              <p:nvPr/>
            </p:nvSpPr>
            <p:spPr>
              <a:xfrm>
                <a:off x="747252" y="1636165"/>
                <a:ext cx="6096000" cy="10848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-</a:t>
                </a:r>
                <a:r>
                  <a:rPr lang="en-US" dirty="0"/>
                  <a:t>Nanowire or anisotropic dots (linear </a:t>
                </a:r>
                <a:r>
                  <a:rPr lang="en-US" dirty="0" err="1"/>
                  <a:t>Rashba</a:t>
                </a:r>
                <a:r>
                  <a:rPr lang="en-US" dirty="0"/>
                  <a:t>). </a:t>
                </a:r>
              </a:p>
              <a:p>
                <a:r>
                  <a:rPr lang="en-US" dirty="0"/>
                  <a:t>See </a:t>
                </a:r>
                <a:r>
                  <a:rPr lang="da-DK" dirty="0"/>
                  <a:t>Golovach et al. (2006) PRB 74</a:t>
                </a:r>
              </a:p>
              <a:p>
                <a:r>
                  <a:rPr lang="da-DK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	</a:t>
                </a:r>
                <a:r>
                  <a:rPr lang="en-US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𝑆𝑂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ℏ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𝑠𝑜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s-E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CDA1EB-19CE-F97F-5171-C289818943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252" y="1636165"/>
                <a:ext cx="6096000" cy="1084849"/>
              </a:xfrm>
              <a:prstGeom prst="rect">
                <a:avLst/>
              </a:prstGeom>
              <a:blipFill>
                <a:blip r:embed="rId5"/>
                <a:stretch>
                  <a:fillRect l="-900" t="-2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34EC82-DE0E-5886-D1B2-CCBC2401BE14}"/>
                  </a:ext>
                </a:extLst>
              </p:cNvPr>
              <p:cNvSpPr txBox="1"/>
              <p:nvPr/>
            </p:nvSpPr>
            <p:spPr>
              <a:xfrm>
                <a:off x="997337" y="4031404"/>
                <a:ext cx="6642327" cy="12222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-Planar isotropic dots (cubic </a:t>
                </a:r>
                <a:r>
                  <a:rPr lang="en-US" sz="1800" dirty="0" err="1"/>
                  <a:t>Rashba</a:t>
                </a:r>
                <a:r>
                  <a:rPr lang="en-US" sz="1800" dirty="0"/>
                  <a:t>)</a:t>
                </a:r>
              </a:p>
              <a:p>
                <a:r>
                  <a:rPr lang="en-US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b>
                    </m:sSub>
                    <m:r>
                      <a:rPr lang="en-US" sz="18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𝑖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𝑆𝑂</m:t>
                        </m:r>
                      </m:sub>
                    </m:sSub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</m:sSub>
                    <m:sSubSup>
                      <m:sSubSup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  <m:sup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m:rPr>
                            <m:nor/>
                          </m:rPr>
                          <a:rPr lang="en-US" b="1"/>
                          <m:t>□</m:t>
                        </m:r>
                      </m:sub>
                    </m:sSub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en-US" dirty="0"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Only effective when magnetic field is vertical </a:t>
                </a:r>
                <a:r>
                  <a:rPr lang="en-US" dirty="0" err="1"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:r>
                  <a:rPr lang="en-US" baseline="-25000" dirty="0" err="1"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z</a:t>
                </a:r>
                <a:endParaRPr lang="en-US" baseline="-25000" dirty="0">
                  <a:latin typeface="+mj-lt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34EC82-DE0E-5886-D1B2-CCBC2401B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337" y="4031404"/>
                <a:ext cx="6642327" cy="1222258"/>
              </a:xfrm>
              <a:prstGeom prst="rect">
                <a:avLst/>
              </a:prstGeom>
              <a:blipFill>
                <a:blip r:embed="rId6"/>
                <a:stretch>
                  <a:fillRect l="-826" t="-2488" b="-5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B0A6E52-92D8-1504-EB7C-42C5DE15ABDF}"/>
              </a:ext>
            </a:extLst>
          </p:cNvPr>
          <p:cNvSpPr txBox="1"/>
          <p:nvPr/>
        </p:nvSpPr>
        <p:spPr>
          <a:xfrm>
            <a:off x="981280" y="5165806"/>
            <a:ext cx="6503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	In the experiments the magnetic field is in-plane B</a:t>
            </a:r>
            <a:r>
              <a:rPr lang="en-US" baseline="-250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75108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D6610D4-FDD4-81EB-6E99-F33037074AB1}"/>
              </a:ext>
            </a:extLst>
          </p:cNvPr>
          <p:cNvSpPr/>
          <p:nvPr/>
        </p:nvSpPr>
        <p:spPr>
          <a:xfrm>
            <a:off x="8219768" y="281880"/>
            <a:ext cx="391832" cy="336722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00F6C6-A54F-BAE0-301D-65891DB410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43"/>
          <a:stretch/>
        </p:blipFill>
        <p:spPr>
          <a:xfrm>
            <a:off x="8454284" y="291711"/>
            <a:ext cx="3365971" cy="335163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70338" y="-2085196"/>
            <a:ext cx="11762509" cy="3213982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g-</a:t>
            </a:r>
            <a:r>
              <a:rPr lang="en-US" dirty="0" err="1"/>
              <a:t>tmr</a:t>
            </a:r>
            <a:endParaRPr lang="es-ES" dirty="0"/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AB79A363-48F6-12CB-3CFF-B66572FCAF4D}"/>
              </a:ext>
            </a:extLst>
          </p:cNvPr>
          <p:cNvSpPr txBox="1">
            <a:spLocks/>
          </p:cNvSpPr>
          <p:nvPr/>
        </p:nvSpPr>
        <p:spPr>
          <a:xfrm>
            <a:off x="1015017" y="1618728"/>
            <a:ext cx="6380569" cy="272792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-g-factor is anisotropic. </a:t>
            </a:r>
            <a:r>
              <a:rPr lang="en-US" dirty="0"/>
              <a:t>By driving g-tensor the hole feels a time-dependent magnetic field</a:t>
            </a:r>
            <a:endParaRPr lang="en-US" sz="1800" dirty="0"/>
          </a:p>
          <a:p>
            <a:endParaRPr lang="en-US" dirty="0"/>
          </a:p>
          <a:p>
            <a:r>
              <a:rPr lang="en-US" dirty="0"/>
              <a:t>-Deforming the dot with electric fields induces changes in the g-tensor</a:t>
            </a:r>
          </a:p>
          <a:p>
            <a:endParaRPr lang="en-US" dirty="0"/>
          </a:p>
          <a:p>
            <a:r>
              <a:rPr lang="en-US" dirty="0"/>
              <a:t>Effective when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30E64AF-9F92-F9A8-5433-B1F0348BCD6C}"/>
                  </a:ext>
                </a:extLst>
              </p:cNvPr>
              <p:cNvSpPr txBox="1"/>
              <p:nvPr/>
            </p:nvSpPr>
            <p:spPr>
              <a:xfrm>
                <a:off x="1015017" y="5020112"/>
                <a:ext cx="6094324" cy="665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𝑎𝑐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30E64AF-9F92-F9A8-5433-B1F0348BCD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017" y="5020112"/>
                <a:ext cx="6094324" cy="6650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6722655F-50C1-3EA0-B567-FF278C28CFCD}"/>
              </a:ext>
            </a:extLst>
          </p:cNvPr>
          <p:cNvSpPr txBox="1"/>
          <p:nvPr/>
        </p:nvSpPr>
        <p:spPr>
          <a:xfrm>
            <a:off x="2515007" y="5751222"/>
            <a:ext cx="63805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latin typeface="Lucida Grande"/>
              </a:rPr>
              <a:t>Crippa</a:t>
            </a:r>
            <a:r>
              <a:rPr lang="en-US" sz="1800" dirty="0">
                <a:latin typeface="Lucida Grande"/>
              </a:rPr>
              <a:t> </a:t>
            </a:r>
            <a:r>
              <a:rPr lang="en-US" sz="1800" i="1" dirty="0">
                <a:latin typeface="Lucida Grande"/>
              </a:rPr>
              <a:t>et al. </a:t>
            </a:r>
            <a:r>
              <a:rPr lang="en-US" sz="1800" dirty="0">
                <a:latin typeface="Lucida Grande"/>
              </a:rPr>
              <a:t>(2018) </a:t>
            </a:r>
            <a:r>
              <a:rPr lang="en-US" sz="1800" i="1" dirty="0">
                <a:latin typeface="Lucida Grande"/>
              </a:rPr>
              <a:t>PRL </a:t>
            </a:r>
            <a:r>
              <a:rPr lang="en-US" sz="1800" b="1" dirty="0">
                <a:latin typeface="Lucida Grande"/>
              </a:rPr>
              <a:t>120</a:t>
            </a:r>
          </a:p>
          <a:p>
            <a:r>
              <a:rPr lang="en-US" sz="1800" dirty="0">
                <a:latin typeface="Lucida Grande"/>
              </a:rPr>
              <a:t>Kato </a:t>
            </a:r>
            <a:r>
              <a:rPr lang="en-US" sz="1800" i="1" dirty="0">
                <a:latin typeface="Lucida Grande"/>
              </a:rPr>
              <a:t>et al. </a:t>
            </a:r>
            <a:r>
              <a:rPr lang="en-US" sz="1800" dirty="0">
                <a:latin typeface="Lucida Grande"/>
              </a:rPr>
              <a:t>(2003) </a:t>
            </a:r>
            <a:r>
              <a:rPr lang="en-US" sz="1800" i="1" dirty="0">
                <a:latin typeface="Lucida Grande"/>
              </a:rPr>
              <a:t>Science </a:t>
            </a:r>
            <a:r>
              <a:rPr lang="en-US" sz="1800" b="1" dirty="0">
                <a:latin typeface="Lucida Grande"/>
              </a:rPr>
              <a:t>229</a:t>
            </a:r>
            <a:endParaRPr lang="LID4096" sz="1800" b="1" dirty="0">
              <a:latin typeface="Lucida Grand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B1DCBB-FE9A-08B5-57BA-B66FA489E5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6067" y="3641850"/>
            <a:ext cx="2915861" cy="2495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8D072C-511C-DAEE-592B-A86F021F32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666"/>
          <a:stretch/>
        </p:blipFill>
        <p:spPr>
          <a:xfrm>
            <a:off x="7540593" y="3775586"/>
            <a:ext cx="4390947" cy="26006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AFFCFD-BEDE-3143-D7E3-1BD2B4F814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4772" y="4362237"/>
            <a:ext cx="5838226" cy="45754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D2B0487-EC24-1124-CEB1-0444CDB10D0B}"/>
              </a:ext>
            </a:extLst>
          </p:cNvPr>
          <p:cNvSpPr txBox="1"/>
          <p:nvPr/>
        </p:nvSpPr>
        <p:spPr>
          <a:xfrm>
            <a:off x="9985468" y="1478051"/>
            <a:ext cx="5552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Lucida Grande"/>
              </a:rPr>
              <a:t>0.5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522BC3-5E8A-9635-C74C-EC13A4CEC020}"/>
              </a:ext>
            </a:extLst>
          </p:cNvPr>
          <p:cNvSpPr txBox="1"/>
          <p:nvPr/>
        </p:nvSpPr>
        <p:spPr>
          <a:xfrm>
            <a:off x="10037386" y="1138082"/>
            <a:ext cx="5552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Lucida Grande"/>
              </a:rPr>
              <a:t>1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49FA2E-4CE1-FF99-4F57-7FAFECBD3329}"/>
              </a:ext>
            </a:extLst>
          </p:cNvPr>
          <p:cNvSpPr txBox="1"/>
          <p:nvPr/>
        </p:nvSpPr>
        <p:spPr>
          <a:xfrm>
            <a:off x="10047434" y="786392"/>
            <a:ext cx="5552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Lucida Grande"/>
              </a:rPr>
              <a:t>1.5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785FE7-5D48-33ED-1034-0EDBFB7901CF}"/>
              </a:ext>
            </a:extLst>
          </p:cNvPr>
          <p:cNvSpPr txBox="1"/>
          <p:nvPr/>
        </p:nvSpPr>
        <p:spPr>
          <a:xfrm>
            <a:off x="10069207" y="457871"/>
            <a:ext cx="5552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64410B-0E86-CF31-E1D6-7CC7B928FD42}"/>
              </a:ext>
            </a:extLst>
          </p:cNvPr>
          <p:cNvSpPr txBox="1"/>
          <p:nvPr/>
        </p:nvSpPr>
        <p:spPr>
          <a:xfrm>
            <a:off x="11124116" y="322141"/>
            <a:ext cx="5552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C75C28"/>
                </a:solidFill>
                <a:latin typeface="Symbol" panose="05050102010706020507" pitchFamily="18" charset="2"/>
              </a:rPr>
              <a:t>q</a:t>
            </a:r>
            <a:r>
              <a:rPr lang="en-US" sz="2000" baseline="-25000" dirty="0" err="1">
                <a:solidFill>
                  <a:srgbClr val="C75C28"/>
                </a:solidFill>
                <a:latin typeface="Helvetica" pitchFamily="2" charset="0"/>
              </a:rPr>
              <a:t>xz</a:t>
            </a:r>
            <a:endParaRPr lang="en-US" sz="2000" baseline="-25000" dirty="0">
              <a:solidFill>
                <a:srgbClr val="C75C28"/>
              </a:solidFill>
              <a:latin typeface="Symbol" panose="05050102010706020507" pitchFamily="18" charset="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63B8CE-C83D-F0B6-BB4F-5397920F0B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5871" y="291711"/>
            <a:ext cx="3458287" cy="335739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B437477-F322-39B7-4870-172680D03812}"/>
              </a:ext>
            </a:extLst>
          </p:cNvPr>
          <p:cNvSpPr txBox="1"/>
          <p:nvPr/>
        </p:nvSpPr>
        <p:spPr>
          <a:xfrm>
            <a:off x="8435354" y="369818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7E01"/>
                </a:solidFill>
              </a:rPr>
              <a:t>g(V(t))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63FD7F-439A-1EDD-3E15-9DEFFC6844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3865" y="642750"/>
            <a:ext cx="4114800" cy="2743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9747E3-446E-5F12-13C0-CA85F98A30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1375" y="2465876"/>
            <a:ext cx="411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54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6B2A44-7226-0882-876F-99A21E54B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8323" y="1106412"/>
            <a:ext cx="3755923" cy="28060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883145-4709-EA7C-AB0B-740ADB7AB870}"/>
              </a:ext>
            </a:extLst>
          </p:cNvPr>
          <p:cNvSpPr txBox="1"/>
          <p:nvPr/>
        </p:nvSpPr>
        <p:spPr>
          <a:xfrm>
            <a:off x="943897" y="2164396"/>
            <a:ext cx="60960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 the experiment, they use in-plane magnetic fields which are inefficient for both cubic </a:t>
            </a:r>
            <a:r>
              <a:rPr lang="en-US" dirty="0" err="1"/>
              <a:t>Rashba</a:t>
            </a:r>
            <a:r>
              <a:rPr lang="en-US" dirty="0"/>
              <a:t> and </a:t>
            </a:r>
            <a:r>
              <a:rPr lang="en-US" dirty="0" err="1"/>
              <a:t>gTMR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Is there some missing mechanism?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Reviewing the usual assumptions:</a:t>
            </a:r>
          </a:p>
          <a:p>
            <a:endParaRPr lang="en-US" dirty="0"/>
          </a:p>
          <a:p>
            <a:r>
              <a:rPr lang="en-US" dirty="0"/>
              <a:t>	-Separable and homogeneous confinement field</a:t>
            </a:r>
          </a:p>
          <a:p>
            <a:endParaRPr lang="en-US" dirty="0"/>
          </a:p>
          <a:p>
            <a:r>
              <a:rPr lang="en-US" dirty="0"/>
              <a:t>	-Biaxial strains</a:t>
            </a:r>
          </a:p>
        </p:txBody>
      </p:sp>
      <p:sp>
        <p:nvSpPr>
          <p:cNvPr id="7" name="Título 3">
            <a:extLst>
              <a:ext uri="{FF2B5EF4-FFF2-40B4-BE49-F238E27FC236}">
                <a16:creationId xmlns:a16="http://schemas.microsoft.com/office/drawing/2014/main" id="{49036DF4-CAD8-6EE0-C121-949630F9C97B}"/>
              </a:ext>
            </a:extLst>
          </p:cNvPr>
          <p:cNvSpPr txBox="1">
            <a:spLocks/>
          </p:cNvSpPr>
          <p:nvPr/>
        </p:nvSpPr>
        <p:spPr>
          <a:xfrm>
            <a:off x="70338" y="-600525"/>
            <a:ext cx="11762509" cy="3213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dirty="0"/>
              <a:t>Explaining hole experimental data</a:t>
            </a:r>
            <a:endParaRPr lang="es-ES" sz="50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E1DDD7-F2A5-4AD7-0ACB-217E66E885A2}"/>
              </a:ext>
            </a:extLst>
          </p:cNvPr>
          <p:cNvSpPr/>
          <p:nvPr/>
        </p:nvSpPr>
        <p:spPr>
          <a:xfrm>
            <a:off x="8168785" y="4010707"/>
            <a:ext cx="2931994" cy="277695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556ADDA-AE18-8123-3572-550A38BF2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69776" y="3978518"/>
            <a:ext cx="2926007" cy="273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0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69A6E34-659A-EF31-6FFF-46CAA14838CD}"/>
              </a:ext>
            </a:extLst>
          </p:cNvPr>
          <p:cNvSpPr txBox="1">
            <a:spLocks/>
          </p:cNvSpPr>
          <p:nvPr/>
        </p:nvSpPr>
        <p:spPr>
          <a:xfrm>
            <a:off x="70338" y="-600525"/>
            <a:ext cx="11762509" cy="3213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dirty="0"/>
              <a:t>INHOMOGENEOUS &amp; NON-SEPARABLE CONFINEMENT FIELDS</a:t>
            </a:r>
            <a:endParaRPr lang="es-ES" sz="50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C23A55-8BAB-CBAB-8F4D-A174E5ACD0D3}"/>
              </a:ext>
            </a:extLst>
          </p:cNvPr>
          <p:cNvSpPr/>
          <p:nvPr/>
        </p:nvSpPr>
        <p:spPr>
          <a:xfrm>
            <a:off x="892914" y="2907329"/>
            <a:ext cx="2931994" cy="277695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375D55D-3DC5-4B52-8059-EA6DA92DF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3905" y="2875140"/>
            <a:ext cx="2926007" cy="27388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560ED6-557E-4A1C-C42F-7755F8136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285" y="2039140"/>
            <a:ext cx="3000613" cy="4701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68C23D-1D86-194F-888B-7B6547AF4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5368" y="2613457"/>
            <a:ext cx="3293808" cy="32701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D9741C-4ACF-1D8E-B92C-38CE48674F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0833" y="5147663"/>
            <a:ext cx="2623613" cy="2298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0F08757-AFA1-38DF-D52A-19EE3759DBEF}"/>
              </a:ext>
            </a:extLst>
          </p:cNvPr>
          <p:cNvSpPr txBox="1"/>
          <p:nvPr/>
        </p:nvSpPr>
        <p:spPr>
          <a:xfrm>
            <a:off x="3994395" y="3404322"/>
            <a:ext cx="3136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Gates have finite size and are separated a certain distance away from the hole</a:t>
            </a:r>
          </a:p>
        </p:txBody>
      </p:sp>
    </p:spTree>
    <p:extLst>
      <p:ext uri="{BB962C8B-B14F-4D97-AF65-F5344CB8AC3E}">
        <p14:creationId xmlns:p14="http://schemas.microsoft.com/office/powerpoint/2010/main" val="117988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12885</TotalTime>
  <Words>765</Words>
  <Application>Microsoft Office PowerPoint</Application>
  <PresentationFormat>Widescreen</PresentationFormat>
  <Paragraphs>146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Cambria Math</vt:lpstr>
      <vt:lpstr>Century Gothic</vt:lpstr>
      <vt:lpstr>Century Gothic (Body)</vt:lpstr>
      <vt:lpstr>Helvetica</vt:lpstr>
      <vt:lpstr>Lucida Grande</vt:lpstr>
      <vt:lpstr>Segoe UI</vt:lpstr>
      <vt:lpstr>Symbol</vt:lpstr>
      <vt:lpstr>Wingdings 2</vt:lpstr>
      <vt:lpstr>Mesh</vt:lpstr>
      <vt:lpstr> How inhomogeneities enhance the manipulability of Ge spin qubits</vt:lpstr>
      <vt:lpstr>outline</vt:lpstr>
      <vt:lpstr>Why semiconductor qubits?</vt:lpstr>
      <vt:lpstr>Why hole spin qubits?</vt:lpstr>
      <vt:lpstr>Manipulating hole spins</vt:lpstr>
      <vt:lpstr>Rashba spin-orbit coupling</vt:lpstr>
      <vt:lpstr>g-tmr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can capture the physics with a non separable potential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abc def</cp:lastModifiedBy>
  <cp:revision>1020</cp:revision>
  <dcterms:created xsi:type="dcterms:W3CDTF">2017-06-28T14:11:27Z</dcterms:created>
  <dcterms:modified xsi:type="dcterms:W3CDTF">2023-05-27T17:07:35Z</dcterms:modified>
</cp:coreProperties>
</file>