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7" r:id="rId1"/>
  </p:sldMasterIdLst>
  <p:notesMasterIdLst>
    <p:notesMasterId r:id="rId71"/>
  </p:notesMasterIdLst>
  <p:sldIdLst>
    <p:sldId id="256" r:id="rId2"/>
    <p:sldId id="543" r:id="rId3"/>
    <p:sldId id="303" r:id="rId4"/>
    <p:sldId id="439" r:id="rId5"/>
    <p:sldId id="437" r:id="rId6"/>
    <p:sldId id="440" r:id="rId7"/>
    <p:sldId id="275" r:id="rId8"/>
    <p:sldId id="510" r:id="rId9"/>
    <p:sldId id="499" r:id="rId10"/>
    <p:sldId id="522" r:id="rId11"/>
    <p:sldId id="481" r:id="rId12"/>
    <p:sldId id="482" r:id="rId13"/>
    <p:sldId id="503" r:id="rId14"/>
    <p:sldId id="512" r:id="rId15"/>
    <p:sldId id="504" r:id="rId16"/>
    <p:sldId id="487" r:id="rId17"/>
    <p:sldId id="505" r:id="rId18"/>
    <p:sldId id="506" r:id="rId19"/>
    <p:sldId id="516" r:id="rId20"/>
    <p:sldId id="513" r:id="rId21"/>
    <p:sldId id="507" r:id="rId22"/>
    <p:sldId id="508" r:id="rId23"/>
    <p:sldId id="517" r:id="rId24"/>
    <p:sldId id="514" r:id="rId25"/>
    <p:sldId id="515" r:id="rId26"/>
    <p:sldId id="509" r:id="rId27"/>
    <p:sldId id="500" r:id="rId28"/>
    <p:sldId id="501" r:id="rId29"/>
    <p:sldId id="496" r:id="rId30"/>
    <p:sldId id="395" r:id="rId31"/>
    <p:sldId id="396" r:id="rId32"/>
    <p:sldId id="523" r:id="rId33"/>
    <p:sldId id="518" r:id="rId34"/>
    <p:sldId id="519" r:id="rId35"/>
    <p:sldId id="520" r:id="rId36"/>
    <p:sldId id="521" r:id="rId37"/>
    <p:sldId id="397" r:id="rId38"/>
    <p:sldId id="398" r:id="rId39"/>
    <p:sldId id="401" r:id="rId40"/>
    <p:sldId id="412" r:id="rId41"/>
    <p:sldId id="413" r:id="rId42"/>
    <p:sldId id="414" r:id="rId43"/>
    <p:sldId id="409" r:id="rId44"/>
    <p:sldId id="417" r:id="rId45"/>
    <p:sldId id="408" r:id="rId46"/>
    <p:sldId id="380" r:id="rId47"/>
    <p:sldId id="411" r:id="rId48"/>
    <p:sldId id="324" r:id="rId49"/>
    <p:sldId id="524" r:id="rId50"/>
    <p:sldId id="258" r:id="rId51"/>
    <p:sldId id="532" r:id="rId52"/>
    <p:sldId id="511" r:id="rId53"/>
    <p:sldId id="533" r:id="rId54"/>
    <p:sldId id="534" r:id="rId55"/>
    <p:sldId id="535" r:id="rId56"/>
    <p:sldId id="536" r:id="rId57"/>
    <p:sldId id="537" r:id="rId58"/>
    <p:sldId id="529" r:id="rId59"/>
    <p:sldId id="544" r:id="rId60"/>
    <p:sldId id="526" r:id="rId61"/>
    <p:sldId id="528" r:id="rId62"/>
    <p:sldId id="545" r:id="rId63"/>
    <p:sldId id="538" r:id="rId64"/>
    <p:sldId id="539" r:id="rId65"/>
    <p:sldId id="540" r:id="rId66"/>
    <p:sldId id="541" r:id="rId67"/>
    <p:sldId id="542" r:id="rId68"/>
    <p:sldId id="497" r:id="rId69"/>
    <p:sldId id="400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96" userDrawn="1">
          <p15:clr>
            <a:srgbClr val="A4A3A4"/>
          </p15:clr>
        </p15:guide>
        <p15:guide id="4" pos="20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3125"/>
    <a:srgbClr val="FF7E01"/>
    <a:srgbClr val="C75C28"/>
    <a:srgbClr val="EBB334"/>
    <a:srgbClr val="00FA00"/>
    <a:srgbClr val="40C528"/>
    <a:srgbClr val="50B0AB"/>
    <a:srgbClr val="C1971F"/>
    <a:srgbClr val="00D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892" autoAdjust="0"/>
  </p:normalViewPr>
  <p:slideViewPr>
    <p:cSldViewPr snapToGrid="0" snapToObjects="1">
      <p:cViewPr varScale="1">
        <p:scale>
          <a:sx n="123" d="100"/>
          <a:sy n="123" d="100"/>
        </p:scale>
        <p:origin x="376" y="176"/>
      </p:cViewPr>
      <p:guideLst>
        <p:guide orient="horz" pos="1865"/>
        <p:guide pos="3840"/>
        <p:guide orient="horz" pos="2296"/>
        <p:guide pos="20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84838-0365-384D-B78D-ECBDB8C18A7B}" type="datetimeFigureOut">
              <a:rPr lang="en-US" smtClean="0"/>
              <a:t>5/3/25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2E3C7-13DA-6243-9441-4240D171A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3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6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95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3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B2328-15F9-C0D1-FC25-2D4B47795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9AF6C1D-ACD5-BEDA-C421-617A58A57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88A80E1-5896-F140-4CB5-F13AEA06C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D8B72C-38B5-CCC4-E85F-77B51F648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33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480B1-E79B-55ED-6EE6-81EBA308C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4ABCC02-E8BF-2AF1-750C-CFDE09464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889BAE4-853D-F6E5-CB7F-A6464A9BF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FADD72-DB27-A78D-F724-2A3553CD7C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72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51109-AD96-76C3-876B-475FE71CA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F5C2E0D-DB96-B2AD-36D7-CF0ACC5C1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939E9EE-879F-DB0C-7E7B-89031188A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3F4ECC-411A-B731-45B0-DD2B315E3A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69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1E961-0282-79F7-5DEE-5513FC701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F23CBA3-7685-7805-30C6-14F305A53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1DC337F-20CE-E5EB-5519-78ADD3CEF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9BB3A1-203F-6EEC-7228-F1860F139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6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C1035-FE67-27CB-8105-6E4E0B539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23B75ED-EE25-3148-4045-3974FBB01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CA7EA3D-83D9-17EB-19AF-28D64528E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89B89C-728B-CB6B-DA3C-5240CE4C6F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41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8CB9B-3103-5C3B-F1E2-219CE803A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FE348F6-97F0-A901-DA8F-5C0158A84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6AF527F-13B7-FAA1-5EA6-2B1E061D3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4D086E-20D9-B414-7CA4-25CB1DCC40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3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15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4E2DB-F278-BEAA-22E2-CA13AFCF5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C17C191-BE94-D372-2141-66302321B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CC1A185-6EF4-5D62-1F73-02DC40028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B40228-45D3-C56A-E30E-855594449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34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1E961-0282-79F7-5DEE-5513FC701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F23CBA3-7685-7805-30C6-14F305A53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1DC337F-20CE-E5EB-5519-78ADD3CEF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9BB3A1-203F-6EEC-7228-F1860F139B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6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B3F48-5B37-E4E2-83F2-255A301AA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0A7ABE7-E526-215D-C989-8000133C9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D5304CD-DF22-95AC-2D6A-CB6186134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48E40D7-5F3D-680C-E3EC-646687E90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67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5143C-9F53-94A0-9724-2F82FA65B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0883018-8362-EE5E-1099-F08CCCE7F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AABC429-1226-48B6-C81A-94A51B4F7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CF9B0F-FD8A-AE47-AEA5-68695C0E99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31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4E2DB-F278-BEAA-22E2-CA13AFCF5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C17C191-BE94-D372-2141-66302321B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CC1A185-6EF4-5D62-1F73-02DC40028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B40228-45D3-C56A-E30E-855594449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34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E53C8-8827-3574-16E8-803EFC4F5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A224C02-D965-76CF-2AE1-332A571718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854AAA2-D83A-5A52-1A53-C96B31F3E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93DEEE-5CD6-BE95-DBDB-2EEDD9C6B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5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0541A-8B96-DE00-835C-85745F70F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1DAEC06-E1FA-5ECF-6BEA-223AFFFC4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43DE097-9EC8-559A-9206-37708C8D1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EBE041-6F43-9115-8D61-F24EA6151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69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B7534-C84A-EE3D-E4E8-47CF10D9B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4F7F41D-B02B-F954-2D29-07742F2F63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CB0309A-547E-356B-94FA-523497EB6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C83DA13-A9AB-DEB4-2966-DF380BABC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39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E3E18-1BD0-C6E7-B7F5-5CE38D34F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58D7B30-6EEB-A9B9-B7A7-1A9646101C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7BABCF2-9DE9-D67A-C818-4FD3CBF23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3A931E-AFB8-4F4E-7A11-D30863EE23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608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3A23E-E008-3447-7AC0-3DD7ED21A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37EC6DF-F37D-9223-BF2C-D56E5C9F9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75AB972-5492-7CA7-29FE-79F554A95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D7ABDEF-D9DD-3138-48E5-2203BD1CC5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17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038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47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93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3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08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44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52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5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00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622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751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782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3689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1179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3365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7547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2385" y="1812665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  <a:latin typeface="+mn-lt"/>
              </a:defRPr>
            </a:lvl1pPr>
          </a:lstStyle>
          <a:p>
            <a:pPr marL="228600" lvl="0" indent="-228600" rtl="0"/>
            <a:r>
              <a:rPr lang="fr-FR" noProof="0"/>
              <a:t>Sous-titre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992" y="35974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 rtl="0"/>
            <a:r>
              <a:rPr lang="fr-FR" noProof="0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2199182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3/18/2022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Simon Zihlmann – </a:t>
            </a:r>
            <a:r>
              <a:rPr lang="en-US" dirty="0" err="1"/>
              <a:t>Pheliqs</a:t>
            </a:r>
            <a:r>
              <a:rPr lang="en-US" dirty="0"/>
              <a:t> day 2022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31818-92E9-4F90-B53E-8FDECF6648F6}" type="slidenum">
              <a:rPr lang="fr-FR" smtClean="0"/>
              <a:t>‹#›</a:t>
            </a:fld>
            <a:endParaRPr lang="fr-FR"/>
          </a:p>
        </p:txBody>
      </p:sp>
      <p:cxnSp>
        <p:nvCxnSpPr>
          <p:cNvPr id="7" name="Connecteur droit 13"/>
          <p:cNvCxnSpPr/>
          <p:nvPr userDrawn="1"/>
        </p:nvCxnSpPr>
        <p:spPr>
          <a:xfrm>
            <a:off x="1054120" y="458441"/>
            <a:ext cx="0" cy="409305"/>
          </a:xfrm>
          <a:prstGeom prst="line">
            <a:avLst/>
          </a:prstGeom>
          <a:ln w="5715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02290" y="365125"/>
            <a:ext cx="10251510" cy="561801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89626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523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65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09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352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6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33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585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710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3000517-0AB7-BB4F-BC08-FC2F3F0A0F9C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510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181.png"/><Relationship Id="rId9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63.png"/><Relationship Id="rId3" Type="http://schemas.openxmlformats.org/officeDocument/2006/relationships/image" Target="../media/image410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image" Target="../media/image180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2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0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7" Type="http://schemas.openxmlformats.org/officeDocument/2006/relationships/image" Target="../media/image39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0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gif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gif"/><Relationship Id="rId9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7" Type="http://schemas.openxmlformats.org/officeDocument/2006/relationships/image" Target="../media/image113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png"/><Relationship Id="rId5" Type="http://schemas.openxmlformats.org/officeDocument/2006/relationships/image" Target="../media/image820.png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gif"/><Relationship Id="rId5" Type="http://schemas.openxmlformats.org/officeDocument/2006/relationships/image" Target="../media/image119.png"/><Relationship Id="rId4" Type="http://schemas.openxmlformats.org/officeDocument/2006/relationships/image" Target="../media/image14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4.png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3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3.png"/><Relationship Id="rId4" Type="http://schemas.openxmlformats.org/officeDocument/2006/relationships/image" Target="../media/image1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3.png"/><Relationship Id="rId4" Type="http://schemas.openxmlformats.org/officeDocument/2006/relationships/image" Target="../media/image13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23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3.png"/><Relationship Id="rId4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23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3.png"/><Relationship Id="rId4" Type="http://schemas.openxmlformats.org/officeDocument/2006/relationships/image" Target="../media/image1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361768" y="1420213"/>
            <a:ext cx="9288546" cy="3213982"/>
          </a:xfrm>
        </p:spPr>
        <p:txBody>
          <a:bodyPr>
            <a:noAutofit/>
          </a:bodyPr>
          <a:lstStyle/>
          <a:p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dirty="0">
                <a:effectLst/>
              </a:rPr>
              <a:t>microscopic effects in the manipulation of hole spin qubits and hybrid devices</a:t>
            </a:r>
            <a:br>
              <a:rPr lang="en-US" sz="4600" dirty="0"/>
            </a:br>
            <a:endParaRPr lang="es-ES" sz="46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257" y="4497802"/>
            <a:ext cx="9703568" cy="1710072"/>
          </a:xfrm>
        </p:spPr>
        <p:txBody>
          <a:bodyPr>
            <a:normAutofit/>
          </a:bodyPr>
          <a:lstStyle/>
          <a:p>
            <a:pPr algn="ctr"/>
            <a:r>
              <a:rPr lang="es-ES" sz="1700" dirty="0">
                <a:solidFill>
                  <a:schemeClr val="tx1"/>
                </a:solidFill>
                <a:latin typeface="Century Gothic (Body)"/>
              </a:rPr>
              <a:t>JOSÉ CARLOS ABADILLO-URIEL</a:t>
            </a:r>
          </a:p>
          <a:p>
            <a:pPr algn="ctr"/>
            <a:r>
              <a:rPr lang="es-ES" sz="1700" dirty="0">
                <a:solidFill>
                  <a:schemeClr val="tx1"/>
                </a:solidFill>
                <a:latin typeface="Century Gothic (Body)"/>
              </a:rPr>
              <a:t>ICMM-CSIC</a:t>
            </a:r>
          </a:p>
          <a:p>
            <a:pPr algn="ctr"/>
            <a:endParaRPr lang="es-ES" sz="1700" dirty="0">
              <a:solidFill>
                <a:schemeClr val="tx1"/>
              </a:solidFill>
              <a:latin typeface="Century Gothic (Body)"/>
            </a:endParaRPr>
          </a:p>
        </p:txBody>
      </p:sp>
      <p:pic>
        <p:nvPicPr>
          <p:cNvPr id="7" name="Gráfico 18">
            <a:extLst>
              <a:ext uri="{FF2B5EF4-FFF2-40B4-BE49-F238E27FC236}">
                <a16:creationId xmlns:a16="http://schemas.microsoft.com/office/drawing/2014/main" id="{B1FE8857-665A-3B73-0B44-E2A4C59F8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585" y="5793434"/>
            <a:ext cx="1233834" cy="319095"/>
          </a:xfrm>
          <a:prstGeom prst="rect">
            <a:avLst/>
          </a:prstGeom>
        </p:spPr>
      </p:pic>
      <p:pic>
        <p:nvPicPr>
          <p:cNvPr id="9" name="Gráfico 20">
            <a:extLst>
              <a:ext uri="{FF2B5EF4-FFF2-40B4-BE49-F238E27FC236}">
                <a16:creationId xmlns:a16="http://schemas.microsoft.com/office/drawing/2014/main" id="{1D9EE94D-E664-570E-36C0-B8050B069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19378" y="5793434"/>
            <a:ext cx="1588377" cy="388270"/>
          </a:xfrm>
          <a:prstGeom prst="rect">
            <a:avLst/>
          </a:prstGeom>
        </p:spPr>
      </p:pic>
      <p:pic>
        <p:nvPicPr>
          <p:cNvPr id="11" name="Gráfico 22">
            <a:extLst>
              <a:ext uri="{FF2B5EF4-FFF2-40B4-BE49-F238E27FC236}">
                <a16:creationId xmlns:a16="http://schemas.microsoft.com/office/drawing/2014/main" id="{4F680D65-9F94-66EB-BA3F-A681A7C26E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14313" y="6226144"/>
            <a:ext cx="1193442" cy="400596"/>
          </a:xfrm>
          <a:prstGeom prst="rect">
            <a:avLst/>
          </a:prstGeom>
        </p:spPr>
      </p:pic>
      <p:pic>
        <p:nvPicPr>
          <p:cNvPr id="12" name="Gráfico 28">
            <a:extLst>
              <a:ext uri="{FF2B5EF4-FFF2-40B4-BE49-F238E27FC236}">
                <a16:creationId xmlns:a16="http://schemas.microsoft.com/office/drawing/2014/main" id="{226B7AB1-060F-0275-0593-A832F17BE7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19671" y="5869496"/>
            <a:ext cx="1801744" cy="833306"/>
          </a:xfrm>
          <a:prstGeom prst="rect">
            <a:avLst/>
          </a:prstGeom>
        </p:spPr>
      </p:pic>
      <p:pic>
        <p:nvPicPr>
          <p:cNvPr id="13" name="Gráfico 32">
            <a:extLst>
              <a:ext uri="{FF2B5EF4-FFF2-40B4-BE49-F238E27FC236}">
                <a16:creationId xmlns:a16="http://schemas.microsoft.com/office/drawing/2014/main" id="{11FF0471-0AC9-8D74-2D83-AF1E7863B0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0585" y="6226144"/>
            <a:ext cx="1233834" cy="431141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1397811-7009-62EB-116B-5F1F1A5599D2}"/>
              </a:ext>
            </a:extLst>
          </p:cNvPr>
          <p:cNvSpPr txBox="1">
            <a:spLocks/>
          </p:cNvSpPr>
          <p:nvPr/>
        </p:nvSpPr>
        <p:spPr>
          <a:xfrm>
            <a:off x="5028748" y="6337677"/>
            <a:ext cx="254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err="1"/>
              <a:t>jc.abadillo.uriel@csic.es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889616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08AC6E-7317-4D3D-9867-CAF636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3" y="-342900"/>
            <a:ext cx="9905998" cy="1905000"/>
          </a:xfrm>
        </p:spPr>
        <p:txBody>
          <a:bodyPr/>
          <a:lstStyle/>
          <a:p>
            <a:r>
              <a:rPr lang="es-ES" dirty="0" err="1"/>
              <a:t>Thanks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collaborators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12204A-6409-4EC9-87EF-A81DA2C81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811" y="1904999"/>
            <a:ext cx="2426447" cy="24264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2AF7E1-3D97-49A7-B18D-7C56A70DC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717" y="1880320"/>
            <a:ext cx="2426447" cy="24264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D58E7FD-1039-458E-809E-5C8232E31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55" y="1880320"/>
            <a:ext cx="2404373" cy="24511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E6EBEC8-53C6-4115-90F2-C0F1D98708FD}"/>
              </a:ext>
            </a:extLst>
          </p:cNvPr>
          <p:cNvSpPr txBox="1"/>
          <p:nvPr/>
        </p:nvSpPr>
        <p:spPr>
          <a:xfrm>
            <a:off x="735106" y="4643718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Esteban Rodríguez</a:t>
            </a:r>
            <a:endParaRPr lang="en-U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3C724A3-5B6D-4891-9176-A582570080BE}"/>
              </a:ext>
            </a:extLst>
          </p:cNvPr>
          <p:cNvSpPr txBox="1"/>
          <p:nvPr/>
        </p:nvSpPr>
        <p:spPr>
          <a:xfrm>
            <a:off x="5395164" y="4643718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Biel Martínez</a:t>
            </a:r>
            <a:endParaRPr lang="en-U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765D834-DA0A-45F6-ABEA-9E5BA2DECBD1}"/>
              </a:ext>
            </a:extLst>
          </p:cNvPr>
          <p:cNvSpPr txBox="1"/>
          <p:nvPr/>
        </p:nvSpPr>
        <p:spPr>
          <a:xfrm>
            <a:off x="9545823" y="4643718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Yann-Michel </a:t>
            </a:r>
            <a:r>
              <a:rPr lang="es-ES" dirty="0" err="1"/>
              <a:t>Niquet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289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13827" y="-2698810"/>
            <a:ext cx="11964346" cy="3815673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First suspect: </a:t>
            </a:r>
            <a:r>
              <a:rPr lang="en-US" sz="5400" dirty="0" err="1"/>
              <a:t>rashba</a:t>
            </a:r>
            <a:r>
              <a:rPr lang="en-US" sz="5400" dirty="0"/>
              <a:t> soc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AB79A363-48F6-12CB-3CFF-B66572FCAF4D}"/>
              </a:ext>
            </a:extLst>
          </p:cNvPr>
          <p:cNvSpPr txBox="1">
            <a:spLocks/>
          </p:cNvSpPr>
          <p:nvPr/>
        </p:nvSpPr>
        <p:spPr>
          <a:xfrm>
            <a:off x="499862" y="1730476"/>
            <a:ext cx="7880559" cy="14742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-Lack of inversion symmetry. Determined by geometry and gates</a:t>
            </a:r>
            <a:endParaRPr lang="en-US" dirty="0"/>
          </a:p>
          <a:p>
            <a:r>
              <a:rPr lang="en-US" dirty="0"/>
              <a:t>	Requires strong fields (hard for Ge/</a:t>
            </a:r>
            <a:r>
              <a:rPr lang="en-US" dirty="0" err="1"/>
              <a:t>GeSi</a:t>
            </a:r>
            <a:r>
              <a:rPr lang="en-US" dirty="0"/>
              <a:t>)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6C10FB-D9D7-F33B-0026-3F25AB2DA223}"/>
              </a:ext>
            </a:extLst>
          </p:cNvPr>
          <p:cNvSpPr txBox="1"/>
          <p:nvPr/>
        </p:nvSpPr>
        <p:spPr>
          <a:xfrm>
            <a:off x="748928" y="3827219"/>
            <a:ext cx="60943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Michal et al., Phys. Rev. B 103, 045305 (2021)</a:t>
            </a:r>
          </a:p>
          <a:p>
            <a:r>
              <a:rPr lang="en-US" sz="1500" dirty="0"/>
              <a:t>Bosco et al., Phys. Rev. B 104, 115425 (2021)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9FA3D3-A1AE-EABE-A47B-6C130ABF9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72"/>
          <a:stretch/>
        </p:blipFill>
        <p:spPr>
          <a:xfrm>
            <a:off x="6921910" y="1938680"/>
            <a:ext cx="4848886" cy="2980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CDA1EB-19CE-F97F-5171-C28981894315}"/>
                  </a:ext>
                </a:extLst>
              </p:cNvPr>
              <p:cNvSpPr txBox="1"/>
              <p:nvPr/>
            </p:nvSpPr>
            <p:spPr>
              <a:xfrm>
                <a:off x="499862" y="2810538"/>
                <a:ext cx="6096000" cy="1084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-</a:t>
                </a:r>
                <a:r>
                  <a:rPr lang="en-US" dirty="0"/>
                  <a:t>Nanowire or anisotropic dots (linear </a:t>
                </a:r>
                <a:r>
                  <a:rPr lang="en-US" dirty="0" err="1"/>
                  <a:t>Rashba</a:t>
                </a:r>
                <a:r>
                  <a:rPr lang="en-US" dirty="0"/>
                  <a:t>). </a:t>
                </a:r>
              </a:p>
              <a:p>
                <a:r>
                  <a:rPr lang="en-US" dirty="0"/>
                  <a:t>See </a:t>
                </a:r>
                <a:r>
                  <a:rPr lang="da-DK" dirty="0"/>
                  <a:t>Golovach et al. (2006) PRB 74</a:t>
                </a:r>
              </a:p>
              <a:p>
                <a:r>
                  <a:rPr lang="da-DK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	</a:t>
                </a: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𝑆𝑂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𝑠𝑜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CDA1EB-19CE-F97F-5171-C28981894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62" y="2810538"/>
                <a:ext cx="6096000" cy="1084849"/>
              </a:xfrm>
              <a:prstGeom prst="rect">
                <a:avLst/>
              </a:prstGeom>
              <a:blipFill>
                <a:blip r:embed="rId4"/>
                <a:stretch>
                  <a:fillRect l="-832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34EC82-DE0E-5886-D1B2-CCBC2401BE14}"/>
                  </a:ext>
                </a:extLst>
              </p:cNvPr>
              <p:cNvSpPr txBox="1"/>
              <p:nvPr/>
            </p:nvSpPr>
            <p:spPr>
              <a:xfrm>
                <a:off x="389723" y="4717204"/>
                <a:ext cx="6642327" cy="1222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-Planar isotropic dots (cubic </a:t>
                </a:r>
                <a:r>
                  <a:rPr lang="en-US" sz="1800" dirty="0" err="1"/>
                  <a:t>Rashba</a:t>
                </a:r>
                <a:r>
                  <a:rPr lang="en-US" sz="1800" dirty="0"/>
                  <a:t>)</a:t>
                </a:r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𝑐𝑢𝑏𝑖𝑐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sSubSup>
                      <m:sSub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1"/>
                          <m:t>□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More effective when magnetic field is vertical </a:t>
                </a:r>
                <a:r>
                  <a:rPr lang="en-US" dirty="0" err="1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baseline="-25000" dirty="0" err="1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z</a:t>
                </a:r>
                <a:endParaRPr lang="en-US" baseline="-25000" dirty="0">
                  <a:latin typeface="+mj-lt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34EC82-DE0E-5886-D1B2-CCBC2401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23" y="4717204"/>
                <a:ext cx="6642327" cy="1222258"/>
              </a:xfrm>
              <a:prstGeom prst="rect">
                <a:avLst/>
              </a:prstGeom>
              <a:blipFill>
                <a:blip r:embed="rId5"/>
                <a:stretch>
                  <a:fillRect l="-763" t="-2062" b="-7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10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01493" y="-2059270"/>
            <a:ext cx="12272223" cy="321398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Second suspect: g-</a:t>
            </a:r>
            <a:r>
              <a:rPr lang="en-US" dirty="0" err="1"/>
              <a:t>tmr</a:t>
            </a:r>
            <a:endParaRPr lang="es-ES" dirty="0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AB79A363-48F6-12CB-3CFF-B66572FCAF4D}"/>
              </a:ext>
            </a:extLst>
          </p:cNvPr>
          <p:cNvSpPr txBox="1">
            <a:spLocks/>
          </p:cNvSpPr>
          <p:nvPr/>
        </p:nvSpPr>
        <p:spPr>
          <a:xfrm>
            <a:off x="1015017" y="1756785"/>
            <a:ext cx="6380569" cy="27279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-g-factor is anisotropic. </a:t>
            </a:r>
            <a:r>
              <a:rPr lang="en-US" dirty="0"/>
              <a:t>By driving g-tensor the hole feels a time-dependent magnetic field</a:t>
            </a:r>
            <a:endParaRPr lang="en-US" sz="1800" dirty="0"/>
          </a:p>
          <a:p>
            <a:endParaRPr lang="en-US" dirty="0"/>
          </a:p>
          <a:p>
            <a:r>
              <a:rPr lang="en-US" dirty="0"/>
              <a:t>-Deforming the dot with electric fields induces changes in the g-tensor</a:t>
            </a:r>
          </a:p>
          <a:p>
            <a:endParaRPr lang="en-US" dirty="0"/>
          </a:p>
          <a:p>
            <a:r>
              <a:rPr lang="en-US" dirty="0"/>
              <a:t>Effective when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0E64AF-9F92-F9A8-5433-B1F0348BCD6C}"/>
                  </a:ext>
                </a:extLst>
              </p:cNvPr>
              <p:cNvSpPr txBox="1"/>
              <p:nvPr/>
            </p:nvSpPr>
            <p:spPr>
              <a:xfrm>
                <a:off x="1015017" y="5020112"/>
                <a:ext cx="6094324" cy="665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0E64AF-9F92-F9A8-5433-B1F0348BC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017" y="5020112"/>
                <a:ext cx="6094324" cy="665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722655F-50C1-3EA0-B567-FF278C28CFCD}"/>
              </a:ext>
            </a:extLst>
          </p:cNvPr>
          <p:cNvSpPr txBox="1"/>
          <p:nvPr/>
        </p:nvSpPr>
        <p:spPr>
          <a:xfrm>
            <a:off x="2515007" y="5751222"/>
            <a:ext cx="6380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Lucida Grande"/>
              </a:rPr>
              <a:t>Crippa</a:t>
            </a:r>
            <a:r>
              <a:rPr lang="en-US" sz="1800" dirty="0">
                <a:latin typeface="Lucida Grande"/>
              </a:rPr>
              <a:t> </a:t>
            </a:r>
            <a:r>
              <a:rPr lang="en-US" sz="1800" i="1" dirty="0">
                <a:latin typeface="Lucida Grande"/>
              </a:rPr>
              <a:t>et al. </a:t>
            </a:r>
            <a:r>
              <a:rPr lang="en-US" sz="1800" dirty="0">
                <a:latin typeface="Lucida Grande"/>
              </a:rPr>
              <a:t>(2018) </a:t>
            </a:r>
            <a:r>
              <a:rPr lang="en-US" sz="1800" i="1" dirty="0">
                <a:latin typeface="Lucida Grande"/>
              </a:rPr>
              <a:t>PRL </a:t>
            </a:r>
            <a:r>
              <a:rPr lang="en-US" sz="1800" b="1" dirty="0">
                <a:latin typeface="Lucida Grande"/>
              </a:rPr>
              <a:t>120</a:t>
            </a:r>
          </a:p>
          <a:p>
            <a:r>
              <a:rPr lang="en-US" sz="1800" dirty="0">
                <a:latin typeface="Lucida Grande"/>
              </a:rPr>
              <a:t>Kato </a:t>
            </a:r>
            <a:r>
              <a:rPr lang="en-US" sz="1800" i="1" dirty="0">
                <a:latin typeface="Lucida Grande"/>
              </a:rPr>
              <a:t>et al. </a:t>
            </a:r>
            <a:r>
              <a:rPr lang="en-US" sz="1800" dirty="0">
                <a:latin typeface="Lucida Grande"/>
              </a:rPr>
              <a:t>(2003) </a:t>
            </a:r>
            <a:r>
              <a:rPr lang="en-US" sz="1800" i="1" dirty="0">
                <a:latin typeface="Lucida Grande"/>
              </a:rPr>
              <a:t>Science </a:t>
            </a:r>
            <a:r>
              <a:rPr lang="en-US" sz="1800" b="1" dirty="0">
                <a:latin typeface="Lucida Grande"/>
              </a:rPr>
              <a:t>229</a:t>
            </a:r>
            <a:endParaRPr lang="LID4096" sz="1800" b="1" dirty="0">
              <a:latin typeface="Lucida Grand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1DCBB-FE9A-08B5-57BA-B66FA489E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298" y="3766621"/>
            <a:ext cx="2915861" cy="249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D072C-511C-DAEE-592B-A86F021F32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666"/>
          <a:stretch/>
        </p:blipFill>
        <p:spPr>
          <a:xfrm>
            <a:off x="7540593" y="3775586"/>
            <a:ext cx="4390947" cy="26006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AFFCFD-BEDE-3143-D7E3-1BD2B4F814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772" y="4362237"/>
            <a:ext cx="5838226" cy="4575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64410B-0E86-CF31-E1D6-7CC7B928FD42}"/>
              </a:ext>
            </a:extLst>
          </p:cNvPr>
          <p:cNvSpPr txBox="1"/>
          <p:nvPr/>
        </p:nvSpPr>
        <p:spPr>
          <a:xfrm>
            <a:off x="11636747" y="1400615"/>
            <a:ext cx="555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C75C28"/>
                </a:solidFill>
                <a:latin typeface="Symbol" panose="05050102010706020507" pitchFamily="18" charset="2"/>
              </a:rPr>
              <a:t>q</a:t>
            </a:r>
            <a:r>
              <a:rPr lang="en-US" sz="2000" baseline="-25000" dirty="0" err="1">
                <a:solidFill>
                  <a:srgbClr val="C75C28"/>
                </a:solidFill>
                <a:latin typeface="Helvetica" pitchFamily="2" charset="0"/>
              </a:rPr>
              <a:t>xz</a:t>
            </a:r>
            <a:endParaRPr lang="en-US" sz="2000" baseline="-25000" dirty="0">
              <a:solidFill>
                <a:srgbClr val="C75C28"/>
              </a:solidFill>
              <a:latin typeface="Symbol" panose="05050102010706020507" pitchFamily="18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437477-F322-39B7-4870-172680D03812}"/>
              </a:ext>
            </a:extLst>
          </p:cNvPr>
          <p:cNvSpPr txBox="1"/>
          <p:nvPr/>
        </p:nvSpPr>
        <p:spPr>
          <a:xfrm>
            <a:off x="8435353" y="2029373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7E01"/>
                </a:solidFill>
              </a:rPr>
              <a:t>g(V(t))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3FD7F-439A-1EDD-3E15-9DEFFC684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9763" y="1390616"/>
            <a:ext cx="41148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14C35-A736-4EE4-0F9E-5393844D7D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0593" y="3283974"/>
            <a:ext cx="4403051" cy="309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4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6B2A44-7226-0882-876F-99A21E54B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794" y="1488393"/>
            <a:ext cx="3244645" cy="2424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883145-4709-EA7C-AB0B-740ADB7AB870}"/>
              </a:ext>
            </a:extLst>
          </p:cNvPr>
          <p:cNvSpPr txBox="1"/>
          <p:nvPr/>
        </p:nvSpPr>
        <p:spPr>
          <a:xfrm>
            <a:off x="943897" y="2164396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the experiment, they use in-plane magnetic fields which are inefficient for both cubic </a:t>
            </a:r>
            <a:r>
              <a:rPr lang="en-US" dirty="0" err="1"/>
              <a:t>Rashba</a:t>
            </a:r>
            <a:r>
              <a:rPr lang="en-US" dirty="0"/>
              <a:t> and </a:t>
            </a:r>
            <a:r>
              <a:rPr lang="en-US" dirty="0" err="1"/>
              <a:t>gTMR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Is there some missing mechanism?</a:t>
            </a:r>
          </a:p>
          <a:p>
            <a:endParaRPr lang="en-US" dirty="0"/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49036DF4-CAD8-6EE0-C121-949630F9C97B}"/>
              </a:ext>
            </a:extLst>
          </p:cNvPr>
          <p:cNvSpPr txBox="1">
            <a:spLocks/>
          </p:cNvSpPr>
          <p:nvPr/>
        </p:nvSpPr>
        <p:spPr>
          <a:xfrm>
            <a:off x="0" y="-891559"/>
            <a:ext cx="12309987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600" dirty="0"/>
              <a:t>Cubic </a:t>
            </a:r>
            <a:r>
              <a:rPr lang="en-US" sz="4600" dirty="0" err="1"/>
              <a:t>rashba</a:t>
            </a:r>
            <a:r>
              <a:rPr lang="en-US" sz="4600" dirty="0"/>
              <a:t> and </a:t>
            </a:r>
            <a:r>
              <a:rPr lang="en-US" sz="4600" dirty="0" err="1"/>
              <a:t>gtmr</a:t>
            </a:r>
            <a:r>
              <a:rPr lang="en-US" sz="4600" dirty="0"/>
              <a:t> are not fully consistent with experiments</a:t>
            </a:r>
            <a:endParaRPr lang="es-ES" sz="46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E1DDD7-F2A5-4AD7-0ACB-217E66E885A2}"/>
              </a:ext>
            </a:extLst>
          </p:cNvPr>
          <p:cNvSpPr/>
          <p:nvPr/>
        </p:nvSpPr>
        <p:spPr>
          <a:xfrm>
            <a:off x="8168785" y="4010707"/>
            <a:ext cx="2931994" cy="27769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556ADDA-AE18-8123-3572-550A38BF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9776" y="3978518"/>
            <a:ext cx="2926007" cy="2738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C8618C-465A-BA0F-757A-C9EC7EC4D1D3}"/>
              </a:ext>
            </a:extLst>
          </p:cNvPr>
          <p:cNvSpPr txBox="1"/>
          <p:nvPr/>
        </p:nvSpPr>
        <p:spPr>
          <a:xfrm>
            <a:off x="1710813" y="4935794"/>
            <a:ext cx="34932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Reviewing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assumptions</a:t>
            </a:r>
            <a:r>
              <a:rPr lang="es-ES" dirty="0"/>
              <a:t>:</a:t>
            </a:r>
          </a:p>
          <a:p>
            <a:endParaRPr lang="es-ES" dirty="0"/>
          </a:p>
          <a:p>
            <a:r>
              <a:rPr lang="es-ES" dirty="0"/>
              <a:t>-Separable </a:t>
            </a:r>
            <a:r>
              <a:rPr lang="es-ES" dirty="0" err="1"/>
              <a:t>electric</a:t>
            </a:r>
            <a:r>
              <a:rPr lang="es-ES" dirty="0"/>
              <a:t> </a:t>
            </a:r>
            <a:r>
              <a:rPr lang="es-ES" dirty="0" err="1"/>
              <a:t>fields</a:t>
            </a:r>
            <a:endParaRPr lang="es-ES" dirty="0"/>
          </a:p>
          <a:p>
            <a:endParaRPr lang="es-ES" dirty="0"/>
          </a:p>
          <a:p>
            <a:r>
              <a:rPr lang="es-ES" dirty="0"/>
              <a:t>-</a:t>
            </a:r>
            <a:r>
              <a:rPr lang="es-ES" dirty="0" err="1"/>
              <a:t>Homogeneous</a:t>
            </a:r>
            <a:r>
              <a:rPr lang="es-ES" dirty="0"/>
              <a:t> </a:t>
            </a:r>
            <a:r>
              <a:rPr lang="es-ES" dirty="0" err="1"/>
              <a:t>strain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6504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70338" y="-836500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>
                <a:solidFill>
                  <a:schemeClr val="tx1"/>
                </a:solidFill>
              </a:rPr>
              <a:t>How we simulate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EBA62D-093D-ABAC-BFA0-B8A55A267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690" y="2237794"/>
            <a:ext cx="2926007" cy="2738807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7C9FB41A-10FE-A3C8-CDD9-A3B87922B01B}"/>
              </a:ext>
            </a:extLst>
          </p:cNvPr>
          <p:cNvSpPr txBox="1">
            <a:spLocks/>
          </p:cNvSpPr>
          <p:nvPr/>
        </p:nvSpPr>
        <p:spPr>
          <a:xfrm>
            <a:off x="3863049" y="1753559"/>
            <a:ext cx="7529216" cy="348300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-Poisson solver for realistic electrostatics as functions of gate voltages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-Numerical solution to Kohn-</a:t>
            </a:r>
            <a:r>
              <a:rPr lang="en-US" dirty="0" err="1"/>
              <a:t>Luttinger</a:t>
            </a:r>
            <a:r>
              <a:rPr lang="en-US" dirty="0"/>
              <a:t> Hamiltonian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-g-matrix formalism to extract Rabi frequencies for given magnetic field orientations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29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70338" y="-600525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INHOMOGENEOUS &amp; NON-SEPARABLE CONFINEMENT FIELDS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C23A55-8BAB-CBAB-8F4D-A174E5ACD0D3}"/>
              </a:ext>
            </a:extLst>
          </p:cNvPr>
          <p:cNvSpPr/>
          <p:nvPr/>
        </p:nvSpPr>
        <p:spPr>
          <a:xfrm>
            <a:off x="892914" y="2907329"/>
            <a:ext cx="2931994" cy="27769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375D55D-3DC5-4B52-8059-EA6DA92DF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3905" y="2875140"/>
            <a:ext cx="2926007" cy="2738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560ED6-557E-4A1C-C42F-7755F8136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285" y="2039140"/>
            <a:ext cx="3000613" cy="470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68C23D-1D86-194F-888B-7B6547AF4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368" y="2613457"/>
            <a:ext cx="3293808" cy="3270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D9741C-4ACF-1D8E-B92C-38CE48674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833" y="5147663"/>
            <a:ext cx="2623613" cy="2298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F08757-AFA1-38DF-D52A-19EE3759DBEF}"/>
              </a:ext>
            </a:extLst>
          </p:cNvPr>
          <p:cNvSpPr txBox="1"/>
          <p:nvPr/>
        </p:nvSpPr>
        <p:spPr>
          <a:xfrm>
            <a:off x="3994395" y="3404322"/>
            <a:ext cx="3136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Gates have finite size and are separated a certain distance away from the hole</a:t>
            </a:r>
          </a:p>
        </p:txBody>
      </p:sp>
    </p:spTree>
    <p:extLst>
      <p:ext uri="{BB962C8B-B14F-4D97-AF65-F5344CB8AC3E}">
        <p14:creationId xmlns:p14="http://schemas.microsoft.com/office/powerpoint/2010/main" val="117988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45F5-2F16-0A24-B2FF-69B331AB7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1" y="-259772"/>
            <a:ext cx="12227348" cy="1905000"/>
          </a:xfrm>
        </p:spPr>
        <p:txBody>
          <a:bodyPr>
            <a:normAutofit/>
          </a:bodyPr>
          <a:lstStyle/>
          <a:p>
            <a:r>
              <a:rPr lang="en-US" sz="4000" dirty="0"/>
              <a:t>We can capture the physics with a non separable potential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1828496-19B8-706D-3022-17A977D02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52" y="1285607"/>
            <a:ext cx="11615895" cy="214339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EEE2291-8E0A-DA26-34E1-DA91EA17686D}"/>
              </a:ext>
            </a:extLst>
          </p:cNvPr>
          <p:cNvSpPr txBox="1"/>
          <p:nvPr/>
        </p:nvSpPr>
        <p:spPr>
          <a:xfrm>
            <a:off x="477296" y="3673231"/>
            <a:ext cx="112993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The effective Hamiltonian for GS heavy-hole subspace can be obtained through Schrieffer-Wolff transformation. The </a:t>
            </a:r>
            <a:r>
              <a:rPr lang="en-US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subbands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couple through</a:t>
            </a:r>
          </a:p>
          <a:p>
            <a:pPr marL="0" indent="0" algn="just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Physically, it is similar to a </a:t>
            </a:r>
            <a:r>
              <a:rPr lang="en-US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gTMR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mechanism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E4E1E279-302C-622F-A534-651B8C1E1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61" y="4458424"/>
            <a:ext cx="4245888" cy="55465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3D7B519-7A4B-19F0-0DE0-3557788B8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86" y="5114892"/>
            <a:ext cx="5689425" cy="554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1A5BAD9-70DD-47F3-711F-7152AFB384B7}"/>
                  </a:ext>
                </a:extLst>
              </p:cNvPr>
              <p:cNvSpPr txBox="1"/>
              <p:nvPr/>
            </p:nvSpPr>
            <p:spPr>
              <a:xfrm>
                <a:off x="7338918" y="5104392"/>
                <a:ext cx="6161808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en-US" sz="18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When the potential is separable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18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1A5BAD9-70DD-47F3-711F-7152AFB38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918" y="5104392"/>
                <a:ext cx="6161808" cy="378630"/>
              </a:xfrm>
              <a:prstGeom prst="rect">
                <a:avLst/>
              </a:prstGeom>
              <a:blipFill>
                <a:blip r:embed="rId5"/>
                <a:stretch>
                  <a:fillRect l="-890" t="-1129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246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70338" y="-600525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Non-separable field allows in-plane manipulation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2EB2D-0BF3-D03B-3E31-F73212930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85"/>
          <a:stretch/>
        </p:blipFill>
        <p:spPr>
          <a:xfrm>
            <a:off x="848042" y="2141507"/>
            <a:ext cx="4980883" cy="2875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02EDC-FDD0-CD78-97FE-2C43D33F4C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593"/>
          <a:stretch/>
        </p:blipFill>
        <p:spPr>
          <a:xfrm>
            <a:off x="6789057" y="1816482"/>
            <a:ext cx="3348001" cy="379338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7E47FD7-4646-5A6A-1059-9F3CD55F8080}"/>
              </a:ext>
            </a:extLst>
          </p:cNvPr>
          <p:cNvSpPr/>
          <p:nvPr/>
        </p:nvSpPr>
        <p:spPr>
          <a:xfrm>
            <a:off x="8603220" y="3824748"/>
            <a:ext cx="127819" cy="7865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7A8295-7600-A580-30CE-E8929E053826}"/>
              </a:ext>
            </a:extLst>
          </p:cNvPr>
          <p:cNvSpPr/>
          <p:nvPr/>
        </p:nvSpPr>
        <p:spPr>
          <a:xfrm>
            <a:off x="9847002" y="3819834"/>
            <a:ext cx="127819" cy="7865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0520A8-A124-6493-860D-581981656070}"/>
              </a:ext>
            </a:extLst>
          </p:cNvPr>
          <p:cNvSpPr txBox="1"/>
          <p:nvPr/>
        </p:nvSpPr>
        <p:spPr>
          <a:xfrm>
            <a:off x="8369247" y="382474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3521CF-FFE2-3B94-6FF1-C3EFF747ADBB}"/>
              </a:ext>
            </a:extLst>
          </p:cNvPr>
          <p:cNvSpPr txBox="1"/>
          <p:nvPr/>
        </p:nvSpPr>
        <p:spPr>
          <a:xfrm>
            <a:off x="9708170" y="382537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174657-D384-E9F9-9377-FFD3662CC295}"/>
              </a:ext>
            </a:extLst>
          </p:cNvPr>
          <p:cNvSpPr txBox="1"/>
          <p:nvPr/>
        </p:nvSpPr>
        <p:spPr>
          <a:xfrm>
            <a:off x="8363927" y="2656401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061340-1F75-49FC-F944-97338CD7BFF7}"/>
              </a:ext>
            </a:extLst>
          </p:cNvPr>
          <p:cNvSpPr/>
          <p:nvPr/>
        </p:nvSpPr>
        <p:spPr>
          <a:xfrm>
            <a:off x="6980688" y="2522036"/>
            <a:ext cx="3348001" cy="5927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402757-89A8-5407-502B-31EDAACAAFFA}"/>
              </a:ext>
            </a:extLst>
          </p:cNvPr>
          <p:cNvSpPr/>
          <p:nvPr/>
        </p:nvSpPr>
        <p:spPr>
          <a:xfrm>
            <a:off x="6995435" y="4680227"/>
            <a:ext cx="3348001" cy="5927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1FD3B1-E0DD-6E7E-5DD1-80166B733C1F}"/>
              </a:ext>
            </a:extLst>
          </p:cNvPr>
          <p:cNvSpPr txBox="1"/>
          <p:nvPr/>
        </p:nvSpPr>
        <p:spPr>
          <a:xfrm>
            <a:off x="10470044" y="3713173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Cubic Rashba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F2CEF06-5C01-91AB-1342-8C1961A1C732}"/>
              </a:ext>
            </a:extLst>
          </p:cNvPr>
          <p:cNvCxnSpPr>
            <a:stCxn id="18" idx="0"/>
            <a:endCxn id="16" idx="6"/>
          </p:cNvCxnSpPr>
          <p:nvPr/>
        </p:nvCxnSpPr>
        <p:spPr>
          <a:xfrm flipH="1" flipV="1">
            <a:off x="10328689" y="2818410"/>
            <a:ext cx="1027175" cy="894763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2891CB-D07A-1B6F-5DC7-1D71141B7B6F}"/>
              </a:ext>
            </a:extLst>
          </p:cNvPr>
          <p:cNvCxnSpPr>
            <a:cxnSpLocks/>
            <a:stCxn id="18" idx="2"/>
            <a:endCxn id="17" idx="6"/>
          </p:cNvCxnSpPr>
          <p:nvPr/>
        </p:nvCxnSpPr>
        <p:spPr>
          <a:xfrm flipH="1">
            <a:off x="10343436" y="4082505"/>
            <a:ext cx="1012428" cy="894096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3C574FA-CE25-8950-6314-12C4AA0CA082}"/>
              </a:ext>
            </a:extLst>
          </p:cNvPr>
          <p:cNvSpPr/>
          <p:nvPr/>
        </p:nvSpPr>
        <p:spPr>
          <a:xfrm>
            <a:off x="7069394" y="3561735"/>
            <a:ext cx="3067664" cy="752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00A54E4-6068-D320-437C-E559C4B541CC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5697865" y="4100276"/>
            <a:ext cx="1494217" cy="1122486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1DA7B9F-1C12-0552-973F-DD51F77989D4}"/>
              </a:ext>
            </a:extLst>
          </p:cNvPr>
          <p:cNvSpPr txBox="1"/>
          <p:nvPr/>
        </p:nvSpPr>
        <p:spPr>
          <a:xfrm>
            <a:off x="4326335" y="5222762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Non-separable feature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75AA1A-82B5-9A4B-E36A-019657C6E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121" y="5589148"/>
            <a:ext cx="5689425" cy="55465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AAF2525-B50D-7DC3-BB7A-9A8BA8DF4C2D}"/>
              </a:ext>
            </a:extLst>
          </p:cNvPr>
          <p:cNvSpPr txBox="1"/>
          <p:nvPr/>
        </p:nvSpPr>
        <p:spPr>
          <a:xfrm>
            <a:off x="8342379" y="5996690"/>
            <a:ext cx="3589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Still, Rabi frequencies are low. What’s missing?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E9D519-F5D0-1468-DAF1-0D2F7C5E7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159" y="3281058"/>
            <a:ext cx="1937315" cy="12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7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30" grpId="0" animBg="1"/>
      <p:bldP spid="32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70336" y="-881854"/>
            <a:ext cx="1305572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adding INHOMOGENEOUS </a:t>
            </a:r>
            <a:r>
              <a:rPr lang="en-US" sz="5400" dirty="0" err="1"/>
              <a:t>STRAIn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F08757-AFA1-38DF-D52A-19EE3759DBEF}"/>
              </a:ext>
            </a:extLst>
          </p:cNvPr>
          <p:cNvSpPr txBox="1"/>
          <p:nvPr/>
        </p:nvSpPr>
        <p:spPr>
          <a:xfrm>
            <a:off x="4016561" y="5641600"/>
            <a:ext cx="811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Device is made with different materials with different expansion coefficients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1D2D5-32A0-5759-DF30-E88672B670E0}"/>
              </a:ext>
            </a:extLst>
          </p:cNvPr>
          <p:cNvSpPr txBox="1"/>
          <p:nvPr/>
        </p:nvSpPr>
        <p:spPr>
          <a:xfrm>
            <a:off x="4016561" y="4799034"/>
            <a:ext cx="781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Strain is assumed to be biaxial due to barrier &amp; well lattice mismatch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4B91EB-D469-082D-FAB3-8AA9A56E4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55" y="1239259"/>
            <a:ext cx="2949196" cy="5067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A90817-2A8E-1ABC-49BB-18AF89ACF66E}"/>
              </a:ext>
            </a:extLst>
          </p:cNvPr>
          <p:cNvSpPr txBox="1"/>
          <p:nvPr/>
        </p:nvSpPr>
        <p:spPr>
          <a:xfrm>
            <a:off x="3841243" y="1809315"/>
            <a:ext cx="781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Experiments had shown rotations in the g-matrix consistent with residual strains</a:t>
            </a:r>
          </a:p>
          <a:p>
            <a:r>
              <a:rPr lang="en-US" dirty="0"/>
              <a:t>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6D98FC-4C68-F155-38F3-659CDB9A5DD2}"/>
              </a:ext>
            </a:extLst>
          </p:cNvPr>
          <p:cNvSpPr txBox="1"/>
          <p:nvPr/>
        </p:nvSpPr>
        <p:spPr>
          <a:xfrm>
            <a:off x="4946322" y="2547979"/>
            <a:ext cx="6169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 err="1">
                <a:solidFill>
                  <a:schemeClr val="tx1"/>
                </a:solidFill>
              </a:rPr>
              <a:t>Liles</a:t>
            </a:r>
            <a:r>
              <a:rPr lang="fr-FR" sz="1800" dirty="0">
                <a:solidFill>
                  <a:schemeClr val="tx1"/>
                </a:solidFill>
              </a:rPr>
              <a:t> et al., Phys. </a:t>
            </a:r>
            <a:r>
              <a:rPr lang="fr-FR" sz="1800" dirty="0" err="1">
                <a:solidFill>
                  <a:schemeClr val="tx1"/>
                </a:solidFill>
              </a:rPr>
              <a:t>Rev</a:t>
            </a:r>
            <a:r>
              <a:rPr lang="fr-FR" sz="1800" dirty="0">
                <a:solidFill>
                  <a:schemeClr val="tx1"/>
                </a:solidFill>
              </a:rPr>
              <a:t>. B 104, 235303 (2021)</a:t>
            </a:r>
          </a:p>
          <a:p>
            <a:r>
              <a:rPr lang="fr-FR" sz="1800" dirty="0">
                <a:solidFill>
                  <a:schemeClr val="tx1"/>
                </a:solidFill>
              </a:rPr>
              <a:t>Piot et al., Nat. Nano (2022)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863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9A22BFA-CBDC-8582-BAFD-F5E961D2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34" y="3233545"/>
            <a:ext cx="11720331" cy="2339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C3829B-690E-7EA5-594F-7AD2AB299F0E}"/>
              </a:ext>
            </a:extLst>
          </p:cNvPr>
          <p:cNvSpPr txBox="1"/>
          <p:nvPr/>
        </p:nvSpPr>
        <p:spPr>
          <a:xfrm>
            <a:off x="385916" y="2267128"/>
            <a:ext cx="11733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Numerically minimizing the elastic energy density at low T, leads to inhomogeneities commensurate with the gate stack</a:t>
            </a: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6E8AD3F4-BFC5-B596-A191-D9FCCD2E94B4}"/>
              </a:ext>
            </a:extLst>
          </p:cNvPr>
          <p:cNvSpPr txBox="1">
            <a:spLocks/>
          </p:cNvSpPr>
          <p:nvPr/>
        </p:nvSpPr>
        <p:spPr>
          <a:xfrm>
            <a:off x="70336" y="-478833"/>
            <a:ext cx="1305572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>
                <a:solidFill>
                  <a:schemeClr val="tx1"/>
                </a:solidFill>
              </a:rPr>
              <a:t>Inhomogeneous strains are ubiquitous</a:t>
            </a:r>
            <a:endParaRPr lang="es-ES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71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D1B6-4D26-CD92-B761-7FDA6729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95" y="-159327"/>
            <a:ext cx="9905998" cy="1905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4DBB0-FC94-6825-84ED-3D5515E8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113" y="1316181"/>
            <a:ext cx="9905998" cy="4263737"/>
          </a:xfrm>
        </p:spPr>
        <p:txBody>
          <a:bodyPr>
            <a:normAutofit/>
          </a:bodyPr>
          <a:lstStyle/>
          <a:p>
            <a:r>
              <a:rPr lang="en-US" dirty="0"/>
              <a:t>1. Intro: hole spin qubits</a:t>
            </a:r>
          </a:p>
          <a:p>
            <a:endParaRPr lang="en-US" dirty="0"/>
          </a:p>
          <a:p>
            <a:r>
              <a:rPr lang="en-US" dirty="0"/>
              <a:t>2. Manipulation mechanisms</a:t>
            </a:r>
          </a:p>
          <a:p>
            <a:endParaRPr lang="en-US" dirty="0"/>
          </a:p>
          <a:p>
            <a:r>
              <a:rPr lang="en-US" dirty="0"/>
              <a:t>3. spin-photon interactions</a:t>
            </a:r>
          </a:p>
          <a:p>
            <a:endParaRPr lang="en-US" dirty="0"/>
          </a:p>
          <a:p>
            <a:r>
              <a:rPr lang="en-US" dirty="0"/>
              <a:t>4. hybrid super-semi devices with holes</a:t>
            </a:r>
          </a:p>
          <a:p>
            <a:endParaRPr lang="en-US" dirty="0"/>
          </a:p>
          <a:p>
            <a:r>
              <a:rPr lang="en-US" dirty="0"/>
              <a:t>5. conclusion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6AB20-D5FE-1C68-F7D7-2468DA4C6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72"/>
          <a:stretch/>
        </p:blipFill>
        <p:spPr>
          <a:xfrm>
            <a:off x="6921910" y="1938680"/>
            <a:ext cx="4848886" cy="29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41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9A22BFA-CBDC-8582-BAFD-F5E961D21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74"/>
          <a:stretch/>
        </p:blipFill>
        <p:spPr>
          <a:xfrm>
            <a:off x="225142" y="1957861"/>
            <a:ext cx="5775388" cy="3840247"/>
          </a:xfrm>
          <a:prstGeom prst="rect">
            <a:avLst/>
          </a:prstGeom>
        </p:spPr>
      </p:pic>
      <p:sp>
        <p:nvSpPr>
          <p:cNvPr id="3" name="Título 3">
            <a:extLst>
              <a:ext uri="{FF2B5EF4-FFF2-40B4-BE49-F238E27FC236}">
                <a16:creationId xmlns:a16="http://schemas.microsoft.com/office/drawing/2014/main" id="{6E8AD3F4-BFC5-B596-A191-D9FCCD2E94B4}"/>
              </a:ext>
            </a:extLst>
          </p:cNvPr>
          <p:cNvSpPr txBox="1">
            <a:spLocks/>
          </p:cNvSpPr>
          <p:nvPr/>
        </p:nvSpPr>
        <p:spPr>
          <a:xfrm>
            <a:off x="70337" y="-478833"/>
            <a:ext cx="12121664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>
                <a:solidFill>
                  <a:schemeClr val="tx1"/>
                </a:solidFill>
              </a:rPr>
              <a:t>Inhomogeneous strains induce magnetic gradients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5B4FD3-C9A8-8561-F829-3B18A67EA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298" y="3916791"/>
            <a:ext cx="3116621" cy="456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D0AD77-EF24-9EFE-E378-825476DA6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298" y="5273275"/>
            <a:ext cx="1825093" cy="4562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DF586E-90DC-D837-DE69-80B12D550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298" y="4571881"/>
            <a:ext cx="1825093" cy="4562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03F709-2C8C-CEBD-6CCB-C9455F2A2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4298" y="5951517"/>
            <a:ext cx="2452469" cy="4562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761C87-46AC-0B2C-74EA-30D12CB22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5771" y="2729339"/>
            <a:ext cx="5000988" cy="4252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28649E-2E16-4AB9-26F0-7A795093BBDD}"/>
              </a:ext>
            </a:extLst>
          </p:cNvPr>
          <p:cNvSpPr txBox="1"/>
          <p:nvPr/>
        </p:nvSpPr>
        <p:spPr>
          <a:xfrm>
            <a:off x="6400799" y="2083976"/>
            <a:ext cx="1173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equilibrium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7FC5B8-13FC-D6E8-47D7-CA3E9F7C0C62}"/>
              </a:ext>
            </a:extLst>
          </p:cNvPr>
          <p:cNvSpPr txBox="1"/>
          <p:nvPr/>
        </p:nvSpPr>
        <p:spPr>
          <a:xfrm>
            <a:off x="6325474" y="3524492"/>
            <a:ext cx="1173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Strain corrections to g-matrix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81837C-300A-2922-06AA-3D1FBEA7B62D}"/>
              </a:ext>
            </a:extLst>
          </p:cNvPr>
          <p:cNvSpPr/>
          <p:nvPr/>
        </p:nvSpPr>
        <p:spPr>
          <a:xfrm>
            <a:off x="2968487" y="3319082"/>
            <a:ext cx="430696" cy="430696"/>
          </a:xfrm>
          <a:prstGeom prst="ellipse">
            <a:avLst/>
          </a:prstGeom>
          <a:solidFill>
            <a:srgbClr val="9C312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7CD713-9D5B-DECC-8AB6-0BACCB4024F2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319391" y="4800018"/>
            <a:ext cx="745096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B4600C8-F006-2241-A4A4-2633497E3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0169" y="4648687"/>
            <a:ext cx="1415771" cy="2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9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2 -0.00139 L -0.03529 -0.001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EB36373-675A-3451-F1E4-81669AF05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32" r="28186" b="8704"/>
          <a:stretch/>
        </p:blipFill>
        <p:spPr>
          <a:xfrm>
            <a:off x="6464372" y="2453211"/>
            <a:ext cx="3996811" cy="2842061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70338" y="-600525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STRAIN INDUCES NEW GTMR AND RASHBA MECHANISMS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E47FD7-4646-5A6A-1059-9F3CD55F8080}"/>
              </a:ext>
            </a:extLst>
          </p:cNvPr>
          <p:cNvSpPr/>
          <p:nvPr/>
        </p:nvSpPr>
        <p:spPr>
          <a:xfrm>
            <a:off x="8131273" y="3824748"/>
            <a:ext cx="127819" cy="7865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7A8295-7600-A580-30CE-E8929E053826}"/>
              </a:ext>
            </a:extLst>
          </p:cNvPr>
          <p:cNvSpPr/>
          <p:nvPr/>
        </p:nvSpPr>
        <p:spPr>
          <a:xfrm>
            <a:off x="9542203" y="3849331"/>
            <a:ext cx="127819" cy="7865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0520A8-A124-6493-860D-581981656070}"/>
              </a:ext>
            </a:extLst>
          </p:cNvPr>
          <p:cNvSpPr txBox="1"/>
          <p:nvPr/>
        </p:nvSpPr>
        <p:spPr>
          <a:xfrm>
            <a:off x="7798975" y="388374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3521CF-FFE2-3B94-6FF1-C3EFF747ADBB}"/>
              </a:ext>
            </a:extLst>
          </p:cNvPr>
          <p:cNvSpPr txBox="1"/>
          <p:nvPr/>
        </p:nvSpPr>
        <p:spPr>
          <a:xfrm>
            <a:off x="9255883" y="372704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174657-D384-E9F9-9377-FFD3662CC295}"/>
              </a:ext>
            </a:extLst>
          </p:cNvPr>
          <p:cNvSpPr txBox="1"/>
          <p:nvPr/>
        </p:nvSpPr>
        <p:spPr>
          <a:xfrm>
            <a:off x="8363927" y="2656401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061340-1F75-49FC-F944-97338CD7BFF7}"/>
              </a:ext>
            </a:extLst>
          </p:cNvPr>
          <p:cNvSpPr/>
          <p:nvPr/>
        </p:nvSpPr>
        <p:spPr>
          <a:xfrm>
            <a:off x="6587398" y="2512204"/>
            <a:ext cx="3348001" cy="5927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402757-89A8-5407-502B-31EDAACAAFFA}"/>
              </a:ext>
            </a:extLst>
          </p:cNvPr>
          <p:cNvSpPr/>
          <p:nvPr/>
        </p:nvSpPr>
        <p:spPr>
          <a:xfrm>
            <a:off x="6552984" y="4768717"/>
            <a:ext cx="3348001" cy="5927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1FD3B1-E0DD-6E7E-5DD1-80166B733C1F}"/>
              </a:ext>
            </a:extLst>
          </p:cNvPr>
          <p:cNvSpPr txBox="1"/>
          <p:nvPr/>
        </p:nvSpPr>
        <p:spPr>
          <a:xfrm>
            <a:off x="10205878" y="3658742"/>
            <a:ext cx="198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Linearized </a:t>
            </a:r>
            <a:r>
              <a:rPr lang="en-US" dirty="0" err="1"/>
              <a:t>Rashba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F2CEF06-5C01-91AB-1342-8C1961A1C732}"/>
              </a:ext>
            </a:extLst>
          </p:cNvPr>
          <p:cNvCxnSpPr>
            <a:cxnSpLocks/>
            <a:stCxn id="18" idx="0"/>
            <a:endCxn id="16" idx="6"/>
          </p:cNvCxnSpPr>
          <p:nvPr/>
        </p:nvCxnSpPr>
        <p:spPr>
          <a:xfrm flipH="1" flipV="1">
            <a:off x="9935399" y="2808578"/>
            <a:ext cx="1263538" cy="850164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2891CB-D07A-1B6F-5DC7-1D71141B7B6F}"/>
              </a:ext>
            </a:extLst>
          </p:cNvPr>
          <p:cNvCxnSpPr>
            <a:cxnSpLocks/>
            <a:stCxn id="18" idx="2"/>
            <a:endCxn id="17" idx="6"/>
          </p:cNvCxnSpPr>
          <p:nvPr/>
        </p:nvCxnSpPr>
        <p:spPr>
          <a:xfrm flipH="1">
            <a:off x="9900985" y="4305073"/>
            <a:ext cx="1297952" cy="760018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3C574FA-CE25-8950-6314-12C4AA0CA082}"/>
              </a:ext>
            </a:extLst>
          </p:cNvPr>
          <p:cNvSpPr/>
          <p:nvPr/>
        </p:nvSpPr>
        <p:spPr>
          <a:xfrm>
            <a:off x="6607278" y="3522407"/>
            <a:ext cx="3067664" cy="752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00A54E4-6068-D320-437C-E559C4B541CC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5705500" y="4198085"/>
            <a:ext cx="1260179" cy="1122486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1DA7B9F-1C12-0552-973F-DD51F77989D4}"/>
              </a:ext>
            </a:extLst>
          </p:cNvPr>
          <p:cNvSpPr txBox="1"/>
          <p:nvPr/>
        </p:nvSpPr>
        <p:spPr>
          <a:xfrm>
            <a:off x="4099932" y="5320571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Enhanced in-plane feature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AF2525-B50D-7DC3-BB7A-9A8BA8DF4C2D}"/>
              </a:ext>
            </a:extLst>
          </p:cNvPr>
          <p:cNvSpPr txBox="1"/>
          <p:nvPr/>
        </p:nvSpPr>
        <p:spPr>
          <a:xfrm>
            <a:off x="8342379" y="5996690"/>
            <a:ext cx="3589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Rabi frequencies now are much larger: strain dominates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D2340-9E62-A70C-E56E-9D45DE5B6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28" y="1498794"/>
            <a:ext cx="5007400" cy="3516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419285-095E-D5C7-25F4-F0E191C23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85" y="5995006"/>
            <a:ext cx="5797158" cy="6319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3984CE9-BD97-CC6E-8E4F-79317E05E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02" t="92819" r="63189"/>
          <a:stretch/>
        </p:blipFill>
        <p:spPr>
          <a:xfrm>
            <a:off x="7731593" y="5304306"/>
            <a:ext cx="1051575" cy="2910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4F52213-788D-A2E6-B450-6721CD2F60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875" r="96311" b="37491"/>
          <a:stretch/>
        </p:blipFill>
        <p:spPr>
          <a:xfrm>
            <a:off x="6254594" y="3503186"/>
            <a:ext cx="254263" cy="72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30" grpId="0" animBg="1"/>
      <p:bldP spid="32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0" y="-909663"/>
            <a:ext cx="12308475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STRAIN slightly improves quality factors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DA7B9F-1C12-0552-973F-DD51F77989D4}"/>
              </a:ext>
            </a:extLst>
          </p:cNvPr>
          <p:cNvSpPr txBox="1"/>
          <p:nvPr/>
        </p:nvSpPr>
        <p:spPr>
          <a:xfrm>
            <a:off x="4490432" y="5527847"/>
            <a:ext cx="3568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In-plane sweet spot</a:t>
            </a:r>
          </a:p>
          <a:p>
            <a:r>
              <a:rPr lang="en-US" dirty="0"/>
              <a:t>Out-of-plane quasi-sweet spot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4CB658-E621-B4FE-3A0A-D96F75E16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2" t="92819" r="63189"/>
          <a:stretch/>
        </p:blipFill>
        <p:spPr>
          <a:xfrm>
            <a:off x="8494488" y="4511322"/>
            <a:ext cx="1051575" cy="291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003692-8B5C-3E97-061F-FDC7E1B15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75" r="96311" b="37491"/>
          <a:stretch/>
        </p:blipFill>
        <p:spPr>
          <a:xfrm>
            <a:off x="6778127" y="2586889"/>
            <a:ext cx="254263" cy="721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75F9CE-4D1A-C849-B0DA-32CB39DB5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83" y="1423264"/>
            <a:ext cx="4246058" cy="3099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A85FB-EF73-1CFB-1FA1-6DB9B98EB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198" y="1418644"/>
            <a:ext cx="4246058" cy="3099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13C87F-E53F-4ECD-4B1E-9C81AE281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2" t="92819" r="63189"/>
          <a:stretch/>
        </p:blipFill>
        <p:spPr>
          <a:xfrm>
            <a:off x="2491874" y="4427750"/>
            <a:ext cx="1051575" cy="2910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F1B0DC-D726-82B8-E417-4278C465D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75" r="96311" b="37491"/>
          <a:stretch/>
        </p:blipFill>
        <p:spPr>
          <a:xfrm>
            <a:off x="775513" y="2503317"/>
            <a:ext cx="254263" cy="7217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04FDDD-0D8D-C108-4AE2-08A862F7F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613" y="1227552"/>
            <a:ext cx="1556514" cy="2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1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0" y="-909663"/>
            <a:ext cx="12308475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Rabi freq. dependence with thicknesses</a:t>
            </a:r>
            <a:endParaRPr lang="es-ES" sz="5000" dirty="0">
              <a:solidFill>
                <a:schemeClr val="tx1"/>
              </a:solidFill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B20F74B5-D7F7-4B14-A930-3F895C72C2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983832"/>
              </p:ext>
            </p:extLst>
          </p:nvPr>
        </p:nvGraphicFramePr>
        <p:xfrm>
          <a:off x="1149350" y="2304319"/>
          <a:ext cx="3513138" cy="263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512572" imgH="2636441" progId="Acrobat.Document.DC">
                  <p:embed/>
                </p:oleObj>
              </mc:Choice>
              <mc:Fallback>
                <p:oleObj name="Acrobat Document" r:id="rId2" imgW="3512572" imgH="263644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9350" y="2304319"/>
                        <a:ext cx="3513138" cy="2636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941C915C-A45E-4A05-B162-D94BAB25B3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2075283"/>
              </p:ext>
            </p:extLst>
          </p:nvPr>
        </p:nvGraphicFramePr>
        <p:xfrm>
          <a:off x="6550025" y="2304319"/>
          <a:ext cx="3513138" cy="263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512572" imgH="2636441" progId="Acrobat.Document.DC">
                  <p:embed/>
                </p:oleObj>
              </mc:Choice>
              <mc:Fallback>
                <p:oleObj name="Acrobat Document" r:id="rId4" imgW="3512572" imgH="263644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50025" y="2304319"/>
                        <a:ext cx="3513138" cy="2636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8214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1312E4C-D729-CF7B-6671-5357E8237362}"/>
              </a:ext>
            </a:extLst>
          </p:cNvPr>
          <p:cNvSpPr txBox="1">
            <a:spLocks/>
          </p:cNvSpPr>
          <p:nvPr/>
        </p:nvSpPr>
        <p:spPr>
          <a:xfrm>
            <a:off x="70338" y="-600525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Interfaces also lead to linear </a:t>
            </a:r>
            <a:r>
              <a:rPr lang="en-US" sz="5400" dirty="0" err="1"/>
              <a:t>rashba</a:t>
            </a:r>
            <a:r>
              <a:rPr lang="en-US" sz="5400" dirty="0"/>
              <a:t> and Dresselhaus terms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72AC23-A3C6-7A80-75DB-67C97E128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28" y="2160160"/>
            <a:ext cx="3558848" cy="2537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BE372D-3641-BBC9-1C6E-4A3A355DE77D}"/>
              </a:ext>
            </a:extLst>
          </p:cNvPr>
          <p:cNvSpPr txBox="1"/>
          <p:nvPr/>
        </p:nvSpPr>
        <p:spPr>
          <a:xfrm>
            <a:off x="5003967" y="2428791"/>
            <a:ext cx="70208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perform TB simulations to characterize the spin-splitting of the first HH band in Ge/</a:t>
            </a:r>
            <a:r>
              <a:rPr lang="en-US" dirty="0" err="1"/>
              <a:t>GeSi</a:t>
            </a:r>
            <a:r>
              <a:rPr lang="en-US" dirty="0"/>
              <a:t> heterostructures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symmetry reduction from O</a:t>
            </a:r>
            <a:r>
              <a:rPr lang="en-US" baseline="-25000" dirty="0"/>
              <a:t>h</a:t>
            </a:r>
            <a:r>
              <a:rPr lang="en-US" dirty="0"/>
              <a:t> to C</a:t>
            </a:r>
            <a:r>
              <a:rPr lang="en-US" baseline="-25000" dirty="0"/>
              <a:t>2v</a:t>
            </a:r>
            <a:r>
              <a:rPr lang="en-US" dirty="0"/>
              <a:t> leads to allowed </a:t>
            </a:r>
            <a:r>
              <a:rPr lang="en-US" dirty="0" err="1"/>
              <a:t>Rashba</a:t>
            </a:r>
            <a:r>
              <a:rPr lang="en-US" dirty="0"/>
              <a:t> and Dresselhaus terms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Rashba</a:t>
            </a:r>
            <a:r>
              <a:rPr lang="en-US" dirty="0"/>
              <a:t> term is related to an interaction between conduction and valence bands</a:t>
            </a:r>
          </a:p>
        </p:txBody>
      </p:sp>
    </p:spTree>
    <p:extLst>
      <p:ext uri="{BB962C8B-B14F-4D97-AF65-F5344CB8AC3E}">
        <p14:creationId xmlns:p14="http://schemas.microsoft.com/office/powerpoint/2010/main" val="2079872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1312E4C-D729-CF7B-6671-5357E8237362}"/>
              </a:ext>
            </a:extLst>
          </p:cNvPr>
          <p:cNvSpPr txBox="1">
            <a:spLocks/>
          </p:cNvSpPr>
          <p:nvPr/>
        </p:nvSpPr>
        <p:spPr>
          <a:xfrm>
            <a:off x="70338" y="-600525"/>
            <a:ext cx="11954515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600" dirty="0"/>
              <a:t>Interface Terms lead to corrections to g-factors and rabi </a:t>
            </a:r>
            <a:r>
              <a:rPr lang="en-US" sz="4600" dirty="0" err="1"/>
              <a:t>freqs</a:t>
            </a:r>
            <a:endParaRPr lang="es-ES" sz="46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57DBF-2D87-2647-67CE-3FE548A0D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097" y="2135363"/>
            <a:ext cx="3724354" cy="9561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767020-FE3D-5729-BABE-8064BFDF7670}"/>
              </a:ext>
            </a:extLst>
          </p:cNvPr>
          <p:cNvSpPr txBox="1"/>
          <p:nvPr/>
        </p:nvSpPr>
        <p:spPr>
          <a:xfrm>
            <a:off x="1092558" y="1734119"/>
            <a:ext cx="468015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Ivchenko et al., Phys. Rev. B 54, 5852 (1996)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999C53-BA31-7EA0-5DF0-E591162DE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558" y="4198375"/>
            <a:ext cx="3802892" cy="95618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AF70AC-74C1-484A-7AD1-BAD225942630}"/>
              </a:ext>
            </a:extLst>
          </p:cNvPr>
          <p:cNvCxnSpPr>
            <a:cxnSpLocks/>
          </p:cNvCxnSpPr>
          <p:nvPr/>
        </p:nvCxnSpPr>
        <p:spPr>
          <a:xfrm>
            <a:off x="2428568" y="3331212"/>
            <a:ext cx="0" cy="739343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3396549-2484-4BE4-5C7C-258897F02029}"/>
              </a:ext>
            </a:extLst>
          </p:cNvPr>
          <p:cNvSpPr txBox="1"/>
          <p:nvPr/>
        </p:nvSpPr>
        <p:spPr>
          <a:xfrm>
            <a:off x="2632864" y="3468671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SW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13A801-098C-7528-B7C4-2CC6351A0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185" y="2057284"/>
            <a:ext cx="2499577" cy="40237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B59BB7-8B5A-0299-3BC2-19999F769897}"/>
              </a:ext>
            </a:extLst>
          </p:cNvPr>
          <p:cNvSpPr txBox="1"/>
          <p:nvPr/>
        </p:nvSpPr>
        <p:spPr>
          <a:xfrm>
            <a:off x="4950070" y="3100718"/>
            <a:ext cx="4061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Dresselhaus interaction leads to a small in-plane rotation of the g-factors, which in turn skews slightly the Rabi </a:t>
            </a:r>
            <a:r>
              <a:rPr lang="en-US" dirty="0" err="1"/>
              <a:t>freqs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A5703-DACA-4351-B774-76A38B8D33DB}"/>
              </a:ext>
            </a:extLst>
          </p:cNvPr>
          <p:cNvSpPr txBox="1"/>
          <p:nvPr/>
        </p:nvSpPr>
        <p:spPr>
          <a:xfrm>
            <a:off x="1258097" y="5879690"/>
            <a:ext cx="645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note that disordered interfaces tend to kill this effect</a:t>
            </a:r>
          </a:p>
        </p:txBody>
      </p:sp>
    </p:spTree>
    <p:extLst>
      <p:ext uri="{BB962C8B-B14F-4D97-AF65-F5344CB8AC3E}">
        <p14:creationId xmlns:p14="http://schemas.microsoft.com/office/powerpoint/2010/main" val="3717186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983131E-CB44-371A-C990-13311862BCA7}"/>
              </a:ext>
            </a:extLst>
          </p:cNvPr>
          <p:cNvSpPr txBox="1">
            <a:spLocks/>
          </p:cNvSpPr>
          <p:nvPr/>
        </p:nvSpPr>
        <p:spPr>
          <a:xfrm>
            <a:off x="0" y="-939159"/>
            <a:ext cx="12308475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Take-home part 1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70449-B682-1595-5E2C-C58CADD7F875}"/>
              </a:ext>
            </a:extLst>
          </p:cNvPr>
          <p:cNvSpPr txBox="1"/>
          <p:nvPr/>
        </p:nvSpPr>
        <p:spPr>
          <a:xfrm>
            <a:off x="1054756" y="1835278"/>
            <a:ext cx="10198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found that non-separable field and inhomogeneous strains lead to new manipulation mechanisms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Optimal operation with in-plane magnetic fields for fixed Larmor frequency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Strain-mediated mechanisms dominate hole manipulation</a:t>
            </a:r>
          </a:p>
        </p:txBody>
      </p:sp>
    </p:spTree>
    <p:extLst>
      <p:ext uri="{BB962C8B-B14F-4D97-AF65-F5344CB8AC3E}">
        <p14:creationId xmlns:p14="http://schemas.microsoft.com/office/powerpoint/2010/main" val="2790964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0FD003-5AF4-775E-19EA-CAB05C7A8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58" y="295346"/>
            <a:ext cx="10820333" cy="64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6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D6AF4E-1A53-AEBC-87FB-1ECBF1B25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7" r="64154" b="8704"/>
          <a:stretch/>
        </p:blipFill>
        <p:spPr>
          <a:xfrm>
            <a:off x="265471" y="3273603"/>
            <a:ext cx="4100052" cy="2842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A44F14-EC33-AF76-1111-356241BBF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43"/>
          <a:stretch/>
        </p:blipFill>
        <p:spPr>
          <a:xfrm>
            <a:off x="9193160" y="3312931"/>
            <a:ext cx="2993921" cy="3113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FEF5C9-0327-387F-E008-029F20521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02" t="92819" r="63189"/>
          <a:stretch/>
        </p:blipFill>
        <p:spPr>
          <a:xfrm>
            <a:off x="1474839" y="6105832"/>
            <a:ext cx="1156732" cy="320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4FE206-4B4B-FED1-A048-2B2EA383B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02" t="92819" r="63189"/>
          <a:stretch/>
        </p:blipFill>
        <p:spPr>
          <a:xfrm>
            <a:off x="5933768" y="6101468"/>
            <a:ext cx="1156732" cy="320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AA919B-8CD9-310E-A5BD-AF04C1AB3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32" r="28186" b="8704"/>
          <a:stretch/>
        </p:blipFill>
        <p:spPr>
          <a:xfrm>
            <a:off x="4739147" y="3268686"/>
            <a:ext cx="3996811" cy="28420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93C0CD-8C69-E6AC-C9ED-BCE48923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75" r="96311" b="37491"/>
          <a:stretch/>
        </p:blipFill>
        <p:spPr>
          <a:xfrm>
            <a:off x="37706" y="4283173"/>
            <a:ext cx="279689" cy="793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AF2D83-1817-69E4-4FA4-23FD89FF8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75" r="96311" b="37491"/>
          <a:stretch/>
        </p:blipFill>
        <p:spPr>
          <a:xfrm>
            <a:off x="4398327" y="4288093"/>
            <a:ext cx="279689" cy="793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8980EC-F816-1605-B600-AF45FD53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75" r="96311" b="37491"/>
          <a:stretch/>
        </p:blipFill>
        <p:spPr>
          <a:xfrm>
            <a:off x="8876934" y="4293009"/>
            <a:ext cx="279689" cy="7939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A22BFA-CBDC-8582-BAFD-F5E961D21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232" y="442464"/>
            <a:ext cx="12192000" cy="243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7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70338" y="-2167313"/>
            <a:ext cx="11762509" cy="3213982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3. Spin-photon coupling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32" name="ZoneTexte 8">
            <a:extLst>
              <a:ext uri="{FF2B5EF4-FFF2-40B4-BE49-F238E27FC236}">
                <a16:creationId xmlns:a16="http://schemas.microsoft.com/office/drawing/2014/main" id="{1B933384-9E2B-E06D-98B2-B1D0CD3CB5DE}"/>
              </a:ext>
            </a:extLst>
          </p:cNvPr>
          <p:cNvSpPr txBox="1"/>
          <p:nvPr/>
        </p:nvSpPr>
        <p:spPr>
          <a:xfrm>
            <a:off x="8724335" y="5739381"/>
            <a:ext cx="2999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Dijkema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et al.,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arXiv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2310.16805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Connecteur droit avec flèche 11">
            <a:extLst>
              <a:ext uri="{FF2B5EF4-FFF2-40B4-BE49-F238E27FC236}">
                <a16:creationId xmlns:a16="http://schemas.microsoft.com/office/drawing/2014/main" id="{2C83C2A7-F542-C1E4-E47F-6A2BDCA66A42}"/>
              </a:ext>
            </a:extLst>
          </p:cNvPr>
          <p:cNvCxnSpPr/>
          <p:nvPr/>
        </p:nvCxnSpPr>
        <p:spPr>
          <a:xfrm>
            <a:off x="1160745" y="1567546"/>
            <a:ext cx="9870510" cy="0"/>
          </a:xfrm>
          <a:prstGeom prst="straightConnector1">
            <a:avLst/>
          </a:prstGeom>
          <a:ln w="762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13">
            <a:extLst>
              <a:ext uri="{FF2B5EF4-FFF2-40B4-BE49-F238E27FC236}">
                <a16:creationId xmlns:a16="http://schemas.microsoft.com/office/drawing/2014/main" id="{3EA42D14-BCA0-06F6-13B9-25A4D59A9321}"/>
              </a:ext>
            </a:extLst>
          </p:cNvPr>
          <p:cNvSpPr txBox="1"/>
          <p:nvPr/>
        </p:nvSpPr>
        <p:spPr>
          <a:xfrm>
            <a:off x="4549595" y="1098132"/>
            <a:ext cx="3092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Interaction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14">
                <a:extLst>
                  <a:ext uri="{FF2B5EF4-FFF2-40B4-BE49-F238E27FC236}">
                    <a16:creationId xmlns:a16="http://schemas.microsoft.com/office/drawing/2014/main" id="{6A68E7E5-7C1F-4754-1BE9-42CCF666E673}"/>
                  </a:ext>
                </a:extLst>
              </p:cNvPr>
              <p:cNvSpPr txBox="1"/>
              <p:nvPr/>
            </p:nvSpPr>
            <p:spPr>
              <a:xfrm>
                <a:off x="10374454" y="1736492"/>
                <a:ext cx="7770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~1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ZoneTexte 14">
                <a:extLst>
                  <a:ext uri="{FF2B5EF4-FFF2-40B4-BE49-F238E27FC236}">
                    <a16:creationId xmlns:a16="http://schemas.microsoft.com/office/drawing/2014/main" id="{6A68E7E5-7C1F-4754-1BE9-42CCF666E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4454" y="1736492"/>
                <a:ext cx="777008" cy="307777"/>
              </a:xfrm>
              <a:prstGeom prst="rect">
                <a:avLst/>
              </a:prstGeom>
              <a:blipFill>
                <a:blip r:embed="rId3"/>
                <a:stretch>
                  <a:fillRect l="-236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à coins arrondis 17">
            <a:extLst>
              <a:ext uri="{FF2B5EF4-FFF2-40B4-BE49-F238E27FC236}">
                <a16:creationId xmlns:a16="http://schemas.microsoft.com/office/drawing/2014/main" id="{A1278D5F-950D-1838-C330-2BC848EB045D}"/>
              </a:ext>
            </a:extLst>
          </p:cNvPr>
          <p:cNvSpPr/>
          <p:nvPr/>
        </p:nvSpPr>
        <p:spPr>
          <a:xfrm>
            <a:off x="8420100" y="2212550"/>
            <a:ext cx="3608012" cy="4035850"/>
          </a:xfrm>
          <a:prstGeom prst="round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9046277-7F0B-86AE-BCB1-1629E992DE91}"/>
              </a:ext>
            </a:extLst>
          </p:cNvPr>
          <p:cNvGrpSpPr/>
          <p:nvPr/>
        </p:nvGrpSpPr>
        <p:grpSpPr>
          <a:xfrm>
            <a:off x="3939152" y="1721249"/>
            <a:ext cx="4338490" cy="4527151"/>
            <a:chOff x="3939152" y="1721249"/>
            <a:chExt cx="4338490" cy="45271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ZoneTexte 15">
                  <a:extLst>
                    <a:ext uri="{FF2B5EF4-FFF2-40B4-BE49-F238E27FC236}">
                      <a16:creationId xmlns:a16="http://schemas.microsoft.com/office/drawing/2014/main" id="{CF770069-3C90-78A3-DD82-926E90DFE4A1}"/>
                    </a:ext>
                  </a:extLst>
                </p:cNvPr>
                <p:cNvSpPr txBox="1"/>
                <p:nvPr/>
              </p:nvSpPr>
              <p:spPr>
                <a:xfrm>
                  <a:off x="5185581" y="1721249"/>
                  <a:ext cx="195656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~50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−50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" name="ZoneTexte 15">
                  <a:extLst>
                    <a:ext uri="{FF2B5EF4-FFF2-40B4-BE49-F238E27FC236}">
                      <a16:creationId xmlns:a16="http://schemas.microsoft.com/office/drawing/2014/main" id="{EFB3F33E-5487-23C3-FA5D-AC451FAFE3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5581" y="1721249"/>
                  <a:ext cx="1956561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623" b="-21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9" name="Image 16">
              <a:extLst>
                <a:ext uri="{FF2B5EF4-FFF2-40B4-BE49-F238E27FC236}">
                  <a16:creationId xmlns:a16="http://schemas.microsoft.com/office/drawing/2014/main" id="{54447FA7-C93F-3341-DAE1-ECE2DCECF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5391"/>
            <a:stretch/>
          </p:blipFill>
          <p:spPr>
            <a:xfrm>
              <a:off x="3998609" y="2621619"/>
              <a:ext cx="4219575" cy="1523678"/>
            </a:xfrm>
            <a:prstGeom prst="rect">
              <a:avLst/>
            </a:prstGeom>
          </p:spPr>
        </p:pic>
        <p:sp>
          <p:nvSpPr>
            <p:cNvPr id="40" name="Rectangle à coins arrondis 18">
              <a:extLst>
                <a:ext uri="{FF2B5EF4-FFF2-40B4-BE49-F238E27FC236}">
                  <a16:creationId xmlns:a16="http://schemas.microsoft.com/office/drawing/2014/main" id="{9313FA3B-AAB1-65F8-9203-A4A0EC2CF508}"/>
                </a:ext>
              </a:extLst>
            </p:cNvPr>
            <p:cNvSpPr/>
            <p:nvPr/>
          </p:nvSpPr>
          <p:spPr>
            <a:xfrm>
              <a:off x="3939152" y="2212550"/>
              <a:ext cx="4338490" cy="4035850"/>
            </a:xfrm>
            <a:prstGeom prst="roundRect">
              <a:avLst/>
            </a:prstGeom>
            <a:noFill/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ZoneTexte 19">
              <a:extLst>
                <a:ext uri="{FF2B5EF4-FFF2-40B4-BE49-F238E27FC236}">
                  <a16:creationId xmlns:a16="http://schemas.microsoft.com/office/drawing/2014/main" id="{C3D6A31F-8587-4042-CD8E-D235B7B26896}"/>
                </a:ext>
              </a:extLst>
            </p:cNvPr>
            <p:cNvSpPr txBox="1"/>
            <p:nvPr/>
          </p:nvSpPr>
          <p:spPr>
            <a:xfrm>
              <a:off x="4464767" y="4136105"/>
              <a:ext cx="31438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Mills et al., Nat. Comm. 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10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(2019)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ZoneTexte 20">
              <a:extLst>
                <a:ext uri="{FF2B5EF4-FFF2-40B4-BE49-F238E27FC236}">
                  <a16:creationId xmlns:a16="http://schemas.microsoft.com/office/drawing/2014/main" id="{BBCFF395-3556-5A71-50EF-0403C2F49A13}"/>
                </a:ext>
              </a:extLst>
            </p:cNvPr>
            <p:cNvSpPr txBox="1"/>
            <p:nvPr/>
          </p:nvSpPr>
          <p:spPr>
            <a:xfrm>
              <a:off x="4464767" y="2269011"/>
              <a:ext cx="2985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Charge shuttling in a QD array</a:t>
              </a:r>
            </a:p>
          </p:txBody>
        </p:sp>
      </p:grpSp>
      <p:sp>
        <p:nvSpPr>
          <p:cNvPr id="43" name="ZoneTexte 21">
            <a:extLst>
              <a:ext uri="{FF2B5EF4-FFF2-40B4-BE49-F238E27FC236}">
                <a16:creationId xmlns:a16="http://schemas.microsoft.com/office/drawing/2014/main" id="{F37012B4-8DF5-C082-ECCF-CE630A20C7BD}"/>
              </a:ext>
            </a:extLst>
          </p:cNvPr>
          <p:cNvSpPr txBox="1"/>
          <p:nvPr/>
        </p:nvSpPr>
        <p:spPr>
          <a:xfrm>
            <a:off x="8510887" y="2368475"/>
            <a:ext cx="288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 mediated interaction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52182CA-834C-068B-AA49-3E51AD9AD31F}"/>
              </a:ext>
            </a:extLst>
          </p:cNvPr>
          <p:cNvGrpSpPr/>
          <p:nvPr/>
        </p:nvGrpSpPr>
        <p:grpSpPr>
          <a:xfrm>
            <a:off x="266699" y="1691676"/>
            <a:ext cx="3573106" cy="4530357"/>
            <a:chOff x="266699" y="1691676"/>
            <a:chExt cx="3573106" cy="45303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12">
                  <a:extLst>
                    <a:ext uri="{FF2B5EF4-FFF2-40B4-BE49-F238E27FC236}">
                      <a16:creationId xmlns:a16="http://schemas.microsoft.com/office/drawing/2014/main" id="{8B32C7AC-1468-FD49-5BAE-E453A612EEF5}"/>
                    </a:ext>
                  </a:extLst>
                </p:cNvPr>
                <p:cNvSpPr txBox="1"/>
                <p:nvPr/>
              </p:nvSpPr>
              <p:spPr>
                <a:xfrm>
                  <a:off x="673903" y="1691676"/>
                  <a:ext cx="94852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~ 50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3" name="ZoneTexte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903" y="1691676"/>
                  <a:ext cx="948529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935" r="-5806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ZoneTexte 23">
              <a:extLst>
                <a:ext uri="{FF2B5EF4-FFF2-40B4-BE49-F238E27FC236}">
                  <a16:creationId xmlns:a16="http://schemas.microsoft.com/office/drawing/2014/main" id="{0BB79197-9199-0654-50E3-2950EB16156A}"/>
                </a:ext>
              </a:extLst>
            </p:cNvPr>
            <p:cNvSpPr txBox="1"/>
            <p:nvPr/>
          </p:nvSpPr>
          <p:spPr>
            <a:xfrm>
              <a:off x="608036" y="2322290"/>
              <a:ext cx="2885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Nearest neighbor exchange interaction</a:t>
              </a:r>
            </a:p>
          </p:txBody>
        </p:sp>
        <p:pic>
          <p:nvPicPr>
            <p:cNvPr id="47" name="Image 24">
              <a:extLst>
                <a:ext uri="{FF2B5EF4-FFF2-40B4-BE49-F238E27FC236}">
                  <a16:creationId xmlns:a16="http://schemas.microsoft.com/office/drawing/2014/main" id="{D089F478-54AF-7B0B-A70E-A07250268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235" y="2987047"/>
              <a:ext cx="1468599" cy="2404208"/>
            </a:xfrm>
            <a:prstGeom prst="rect">
              <a:avLst/>
            </a:prstGeom>
          </p:spPr>
        </p:pic>
        <p:pic>
          <p:nvPicPr>
            <p:cNvPr id="48" name="Image 26">
              <a:extLst>
                <a:ext uri="{FF2B5EF4-FFF2-40B4-BE49-F238E27FC236}">
                  <a16:creationId xmlns:a16="http://schemas.microsoft.com/office/drawing/2014/main" id="{D53F48DC-A4EC-E7F6-7DB2-7755DECA6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14500" y="3371977"/>
              <a:ext cx="2125305" cy="1728480"/>
            </a:xfrm>
            <a:prstGeom prst="rect">
              <a:avLst/>
            </a:prstGeom>
          </p:spPr>
        </p:pic>
        <p:sp>
          <p:nvSpPr>
            <p:cNvPr id="49" name="Rectangle à coins arrondis 22">
              <a:extLst>
                <a:ext uri="{FF2B5EF4-FFF2-40B4-BE49-F238E27FC236}">
                  <a16:creationId xmlns:a16="http://schemas.microsoft.com/office/drawing/2014/main" id="{6E655380-8F6C-7CD5-673A-10F763D4694F}"/>
                </a:ext>
              </a:extLst>
            </p:cNvPr>
            <p:cNvSpPr/>
            <p:nvPr/>
          </p:nvSpPr>
          <p:spPr>
            <a:xfrm>
              <a:off x="266699" y="2212550"/>
              <a:ext cx="3529995" cy="4009483"/>
            </a:xfrm>
            <a:prstGeom prst="roundRect">
              <a:avLst/>
            </a:prstGeom>
            <a:noFill/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ZoneTexte 27">
              <a:extLst>
                <a:ext uri="{FF2B5EF4-FFF2-40B4-BE49-F238E27FC236}">
                  <a16:creationId xmlns:a16="http://schemas.microsoft.com/office/drawing/2014/main" id="{50A904BD-7E9A-58B6-09BB-61A1C5C10B25}"/>
                </a:ext>
              </a:extLst>
            </p:cNvPr>
            <p:cNvSpPr txBox="1"/>
            <p:nvPr/>
          </p:nvSpPr>
          <p:spPr>
            <a:xfrm>
              <a:off x="502503" y="5731209"/>
              <a:ext cx="30970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Veldhorst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et al., Nature 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526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(2015)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B3A0DCDA-05AC-6A1F-9D7B-62BBF26645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4134" y="4534132"/>
            <a:ext cx="4082164" cy="133362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3654F4A-DC6D-45E7-2AA1-5613FCB16F91}"/>
              </a:ext>
            </a:extLst>
          </p:cNvPr>
          <p:cNvSpPr txBox="1"/>
          <p:nvPr/>
        </p:nvSpPr>
        <p:spPr>
          <a:xfrm>
            <a:off x="3796694" y="5824285"/>
            <a:ext cx="6156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Jadot et al., Nat. Nano. 16, 570–575 (2021)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DCD4F8-EBE8-4050-81BE-A4C9ED4D27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43909" y="4355737"/>
            <a:ext cx="1687346" cy="12581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EB005CE-4494-48A3-B023-2BB24D05D3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59108" y="3102433"/>
            <a:ext cx="3529995" cy="10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88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1059398" y="-2252235"/>
            <a:ext cx="7510506" cy="3213982"/>
          </a:xfrm>
        </p:spPr>
        <p:txBody>
          <a:bodyPr>
            <a:normAutofit/>
          </a:bodyPr>
          <a:lstStyle/>
          <a:p>
            <a:r>
              <a:rPr lang="es-ES" sz="5000" dirty="0" err="1">
                <a:solidFill>
                  <a:schemeClr val="tx1"/>
                </a:solidFill>
              </a:rPr>
              <a:t>Introduction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6E7BBB-D281-F8F9-B6BA-03D95BDB3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925" y="1211293"/>
            <a:ext cx="8882199" cy="3213982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1907D963-E694-CA69-74AB-64FEF3C01CB0}"/>
              </a:ext>
            </a:extLst>
          </p:cNvPr>
          <p:cNvSpPr txBox="1">
            <a:spLocks/>
          </p:cNvSpPr>
          <p:nvPr/>
        </p:nvSpPr>
        <p:spPr>
          <a:xfrm>
            <a:off x="8695273" y="1493942"/>
            <a:ext cx="3115302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From Chatterjee et al., Nature Reviews Physics, 3, 157-177 (2021)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F0600281-E986-9878-ECA1-6275C67BF723}"/>
              </a:ext>
            </a:extLst>
          </p:cNvPr>
          <p:cNvSpPr txBox="1">
            <a:spLocks/>
          </p:cNvSpPr>
          <p:nvPr/>
        </p:nvSpPr>
        <p:spPr>
          <a:xfrm>
            <a:off x="2695855" y="4674821"/>
            <a:ext cx="7268241" cy="13460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/>
              <a:t>Transmons</a:t>
            </a:r>
            <a:r>
              <a:rPr lang="en-US" sz="1800" dirty="0"/>
              <a:t> are leading the race: IBM’s 1121 qubits</a:t>
            </a:r>
          </a:p>
          <a:p>
            <a:pPr algn="ctr"/>
            <a:endParaRPr lang="en-US" dirty="0"/>
          </a:p>
          <a:p>
            <a:pPr algn="ctr"/>
            <a:r>
              <a:rPr lang="en-US" sz="1800" dirty="0"/>
              <a:t>Si and Ge QDs are particularly promising for quantum computing purposes</a:t>
            </a:r>
          </a:p>
        </p:txBody>
      </p:sp>
    </p:spTree>
    <p:extLst>
      <p:ext uri="{BB962C8B-B14F-4D97-AF65-F5344CB8AC3E}">
        <p14:creationId xmlns:p14="http://schemas.microsoft.com/office/powerpoint/2010/main" val="1049975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6B5415-89F2-D871-0A47-4D31C7CAA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92" y="160921"/>
            <a:ext cx="10607040" cy="769441"/>
          </a:xfrm>
        </p:spPr>
        <p:txBody>
          <a:bodyPr/>
          <a:lstStyle/>
          <a:p>
            <a:r>
              <a:rPr lang="en-US" b="0" dirty="0"/>
              <a:t>Electron-photon interfaces in Si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370B6-0E51-B40A-9ACD-E46A29204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49"/>
          <a:stretch/>
        </p:blipFill>
        <p:spPr>
          <a:xfrm>
            <a:off x="4351895" y="1255373"/>
            <a:ext cx="4467225" cy="1429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FA3EBE-5A5F-EDE0-FA29-85A894BFE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39" b="33000"/>
          <a:stretch/>
        </p:blipFill>
        <p:spPr>
          <a:xfrm>
            <a:off x="4304191" y="2820125"/>
            <a:ext cx="4514929" cy="1958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9C077-3D25-DBB6-7C39-DC92DD0F6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053" b="56601"/>
          <a:stretch/>
        </p:blipFill>
        <p:spPr>
          <a:xfrm>
            <a:off x="9657742" y="3087191"/>
            <a:ext cx="1921918" cy="1935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3209E-DD64-9472-E70F-68AA8D1063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74" t="34967" r="18" b="36428"/>
          <a:stretch/>
        </p:blipFill>
        <p:spPr>
          <a:xfrm>
            <a:off x="9657742" y="1260834"/>
            <a:ext cx="1921918" cy="15592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3BB31D-31FA-AE13-BA31-3E12A6F3D73A}"/>
              </a:ext>
            </a:extLst>
          </p:cNvPr>
          <p:cNvSpPr txBox="1"/>
          <p:nvPr/>
        </p:nvSpPr>
        <p:spPr>
          <a:xfrm>
            <a:off x="9438089" y="5022389"/>
            <a:ext cx="2361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</a:t>
            </a:r>
            <a:r>
              <a:rPr lang="en-US" dirty="0"/>
              <a:t> et al.</a:t>
            </a:r>
          </a:p>
          <a:p>
            <a:r>
              <a:rPr lang="en-US" dirty="0"/>
              <a:t>Nature 555, 590 (</a:t>
            </a:r>
            <a:r>
              <a:rPr lang="en-US"/>
              <a:t>2018)</a:t>
            </a:r>
            <a:endParaRPr lang="fr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DF2B5-F8C3-81B0-4E0E-FBE764BEB40C}"/>
              </a:ext>
            </a:extLst>
          </p:cNvPr>
          <p:cNvSpPr txBox="1"/>
          <p:nvPr/>
        </p:nvSpPr>
        <p:spPr>
          <a:xfrm>
            <a:off x="4487534" y="4918325"/>
            <a:ext cx="2536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Samkharadze</a:t>
            </a:r>
            <a:r>
              <a:rPr lang="en-US" dirty="0"/>
              <a:t> et al.</a:t>
            </a:r>
          </a:p>
          <a:p>
            <a:r>
              <a:rPr lang="en-US" dirty="0"/>
              <a:t>Science 359, 1123 (</a:t>
            </a:r>
            <a:r>
              <a:rPr lang="en-US"/>
              <a:t>2018)</a:t>
            </a:r>
            <a:endParaRPr lang="fr-F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C8D94-AA50-1410-0D11-96EE8B287F7E}"/>
              </a:ext>
            </a:extLst>
          </p:cNvPr>
          <p:cNvSpPr txBox="1"/>
          <p:nvPr/>
        </p:nvSpPr>
        <p:spPr>
          <a:xfrm>
            <a:off x="430599" y="1727697"/>
            <a:ext cx="34542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Photons couple readily to the charge of the electron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couple the spin to the photon one needs to induce an artificial SOC: micromagnets</a:t>
            </a:r>
          </a:p>
          <a:p>
            <a:endParaRPr lang="en-US" dirty="0"/>
          </a:p>
          <a:p>
            <a:endParaRPr lang="en-US" dirty="0"/>
          </a:p>
          <a:p>
            <a:r>
              <a:rPr lang="fr-FR" dirty="0" err="1"/>
              <a:t>Coupling</a:t>
            </a:r>
            <a:r>
              <a:rPr lang="fr-FR" dirty="0"/>
              <a:t> in the </a:t>
            </a:r>
            <a:r>
              <a:rPr lang="fr-FR" dirty="0" err="1"/>
              <a:t>tens</a:t>
            </a:r>
            <a:r>
              <a:rPr lang="fr-FR" dirty="0"/>
              <a:t> MHz</a:t>
            </a:r>
          </a:p>
          <a:p>
            <a:r>
              <a:rPr lang="fr-FR" dirty="0" err="1"/>
              <a:t>Decoherence</a:t>
            </a:r>
            <a:r>
              <a:rPr lang="fr-FR" dirty="0"/>
              <a:t> rates in few MHz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5304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4A0791-9442-2BBC-291D-2E7325BAD904}"/>
              </a:ext>
            </a:extLst>
          </p:cNvPr>
          <p:cNvSpPr txBox="1"/>
          <p:nvPr/>
        </p:nvSpPr>
        <p:spPr>
          <a:xfrm>
            <a:off x="1621986" y="2326036"/>
            <a:ext cx="89480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What if we take advantage of the intrinsic </a:t>
            </a:r>
          </a:p>
          <a:p>
            <a:pPr algn="ctr"/>
            <a:r>
              <a:rPr lang="en-US" sz="4000" dirty="0"/>
              <a:t>SOC of holes?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B2972B2-F591-45DD-8A2E-BB6578A8FD36}"/>
              </a:ext>
            </a:extLst>
          </p:cNvPr>
          <p:cNvSpPr txBox="1"/>
          <p:nvPr/>
        </p:nvSpPr>
        <p:spPr>
          <a:xfrm>
            <a:off x="4034118" y="4259108"/>
            <a:ext cx="3743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Phys. Rev. B 107, L041303 (2023)</a:t>
            </a:r>
          </a:p>
          <a:p>
            <a:r>
              <a:rPr lang="en-US" dirty="0"/>
              <a:t>Nature Nano. 18, 741-746 (2023)</a:t>
            </a:r>
          </a:p>
        </p:txBody>
      </p:sp>
    </p:spTree>
    <p:extLst>
      <p:ext uri="{BB962C8B-B14F-4D97-AF65-F5344CB8AC3E}">
        <p14:creationId xmlns:p14="http://schemas.microsoft.com/office/powerpoint/2010/main" val="2823391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FBA814B-FC58-4B09-9FE9-2259068EF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92" y="292030"/>
            <a:ext cx="10607040" cy="769441"/>
          </a:xfrm>
        </p:spPr>
        <p:txBody>
          <a:bodyPr/>
          <a:lstStyle/>
          <a:p>
            <a:r>
              <a:rPr lang="es-ES" dirty="0" err="1"/>
              <a:t>Thanks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collaborators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B6DECB-F2FD-4B81-AFCE-44EC31EC3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99" y="1185581"/>
            <a:ext cx="2037229" cy="20372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3FED1F-7862-44F4-96BF-1231E88DD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691" y="1185581"/>
            <a:ext cx="1719499" cy="212239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5DF5197-FE86-4078-98FC-10F2294D6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788" y="1185581"/>
            <a:ext cx="2122395" cy="21223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159B8FE-C6E1-48C0-A5C4-9E851D3BF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699" y="4170768"/>
            <a:ext cx="2292224" cy="18848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6A1E16-AAB4-4A3B-B258-1B5A94405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412" y="4063895"/>
            <a:ext cx="1994647" cy="199464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F8B01A7-C851-4F29-B46C-51EAF2402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036" y="4063894"/>
            <a:ext cx="1994648" cy="199464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A761BA1-3906-4838-96F8-E57B63C3BD57}"/>
              </a:ext>
            </a:extLst>
          </p:cNvPr>
          <p:cNvSpPr txBox="1"/>
          <p:nvPr/>
        </p:nvSpPr>
        <p:spPr>
          <a:xfrm>
            <a:off x="1002587" y="3399403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Vincent </a:t>
            </a:r>
            <a:r>
              <a:rPr lang="es-ES" dirty="0" err="1"/>
              <a:t>Michal</a:t>
            </a:r>
            <a:endParaRPr lang="en-U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11AC622-254C-40AF-A9C2-66B90D9E85B3}"/>
              </a:ext>
            </a:extLst>
          </p:cNvPr>
          <p:cNvSpPr txBox="1"/>
          <p:nvPr/>
        </p:nvSpPr>
        <p:spPr>
          <a:xfrm>
            <a:off x="4355446" y="343882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Michele </a:t>
            </a:r>
            <a:r>
              <a:rPr lang="es-ES" dirty="0" err="1"/>
              <a:t>Filippone</a:t>
            </a:r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2971F81-EF8E-4B7F-88F6-80E754C0E9C5}"/>
              </a:ext>
            </a:extLst>
          </p:cNvPr>
          <p:cNvSpPr txBox="1"/>
          <p:nvPr/>
        </p:nvSpPr>
        <p:spPr>
          <a:xfrm>
            <a:off x="7992036" y="3399403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Yann-Michel </a:t>
            </a:r>
            <a:r>
              <a:rPr lang="es-ES" dirty="0" err="1"/>
              <a:t>Niquet</a:t>
            </a:r>
            <a:endParaRPr lang="en-U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458E9A5-BCF5-49E1-B0B3-937C9F76FC27}"/>
              </a:ext>
            </a:extLst>
          </p:cNvPr>
          <p:cNvSpPr txBox="1"/>
          <p:nvPr/>
        </p:nvSpPr>
        <p:spPr>
          <a:xfrm>
            <a:off x="1154987" y="6147441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Cecile</a:t>
            </a:r>
            <a:r>
              <a:rPr lang="es-ES" dirty="0"/>
              <a:t> </a:t>
            </a:r>
            <a:r>
              <a:rPr lang="es-ES" dirty="0" err="1"/>
              <a:t>Yu</a:t>
            </a:r>
            <a:endParaRPr lang="en-U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5CE490C-7849-45B0-82E6-7CC2693730F3}"/>
              </a:ext>
            </a:extLst>
          </p:cNvPr>
          <p:cNvSpPr txBox="1"/>
          <p:nvPr/>
        </p:nvSpPr>
        <p:spPr>
          <a:xfrm>
            <a:off x="4709278" y="6147441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Simon</a:t>
            </a:r>
            <a:r>
              <a:rPr lang="es-ES" dirty="0"/>
              <a:t> </a:t>
            </a:r>
            <a:r>
              <a:rPr lang="es-ES" dirty="0" err="1"/>
              <a:t>Zihlmann</a:t>
            </a:r>
            <a:endParaRPr lang="en-U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EE8DA45-841E-4093-A340-B5DCD3588629}"/>
              </a:ext>
            </a:extLst>
          </p:cNvPr>
          <p:cNvSpPr txBox="1"/>
          <p:nvPr/>
        </p:nvSpPr>
        <p:spPr>
          <a:xfrm>
            <a:off x="8131068" y="6147441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Romain </a:t>
            </a:r>
            <a:r>
              <a:rPr lang="es-ES" dirty="0" err="1"/>
              <a:t>Maurand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390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70338" y="-600525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>
                <a:solidFill>
                  <a:schemeClr val="tx1"/>
                </a:solidFill>
              </a:rPr>
              <a:t>Exploring the minimal setup in </a:t>
            </a:r>
            <a:r>
              <a:rPr lang="en-US" sz="5400" dirty="0" err="1">
                <a:solidFill>
                  <a:schemeClr val="tx1"/>
                </a:solidFill>
              </a:rPr>
              <a:t>si</a:t>
            </a:r>
            <a:r>
              <a:rPr lang="en-US" sz="5400" dirty="0">
                <a:solidFill>
                  <a:schemeClr val="tx1"/>
                </a:solidFill>
              </a:rPr>
              <a:t> nanowires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FC9071C5-F2D5-4334-B1CC-10864CCC7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4211" r="34211"/>
          <a:stretch/>
        </p:blipFill>
        <p:spPr>
          <a:xfrm>
            <a:off x="3905616" y="1998847"/>
            <a:ext cx="7400559" cy="370332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4E09506-43E4-4F80-A524-922B0736A6DA}"/>
              </a:ext>
            </a:extLst>
          </p:cNvPr>
          <p:cNvSpPr txBox="1"/>
          <p:nvPr/>
        </p:nvSpPr>
        <p:spPr>
          <a:xfrm>
            <a:off x="1219200" y="2557849"/>
            <a:ext cx="504176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-Hole SOC allows minimal setup coupling to</a:t>
            </a:r>
          </a:p>
          <a:p>
            <a:r>
              <a:rPr lang="en-US" dirty="0"/>
              <a:t>quantized fields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-Thin dot limit with strong y field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-See Bosco PRL 129, 066801 (2022)</a:t>
            </a:r>
          </a:p>
          <a:p>
            <a:r>
              <a:rPr lang="en-US" dirty="0"/>
              <a:t> for setups based on </a:t>
            </a:r>
            <a:r>
              <a:rPr lang="en-US" dirty="0" err="1"/>
              <a:t>Rashba</a:t>
            </a:r>
            <a:r>
              <a:rPr lang="en-US" dirty="0"/>
              <a:t> driving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CA2EAEF-0B5C-4C72-86CE-880826E11E9B}"/>
              </a:ext>
            </a:extLst>
          </p:cNvPr>
          <p:cNvSpPr txBox="1"/>
          <p:nvPr/>
        </p:nvSpPr>
        <p:spPr>
          <a:xfrm>
            <a:off x="280148" y="6359569"/>
            <a:ext cx="6261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Phys. Rev. B 107, L041303 (2023)</a:t>
            </a:r>
          </a:p>
        </p:txBody>
      </p:sp>
    </p:spTree>
    <p:extLst>
      <p:ext uri="{BB962C8B-B14F-4D97-AF65-F5344CB8AC3E}">
        <p14:creationId xmlns:p14="http://schemas.microsoft.com/office/powerpoint/2010/main" val="2897563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70338" y="-600525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>
                <a:solidFill>
                  <a:schemeClr val="tx1"/>
                </a:solidFill>
              </a:rPr>
              <a:t>Anisotropic response: transverse and longitudinal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F2F2F3-F2E8-4777-8E14-87805B01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76" y="5917874"/>
            <a:ext cx="5516951" cy="54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939715BB-BA06-4750-A5F2-319E3B30B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76" y="3145264"/>
            <a:ext cx="263341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8F10BC3-9F1C-4706-9864-9E0448A32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091" y="2127682"/>
            <a:ext cx="1585161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FA99AE9-B597-4B8E-9F51-1254C63A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60" y="2174105"/>
            <a:ext cx="2616680" cy="54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4DA90FA-7C70-4B07-808F-24F163E77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76" y="4458350"/>
            <a:ext cx="2635620" cy="32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995539EA-EF79-422A-856D-223EE6FBA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58" y="3846738"/>
            <a:ext cx="2194283" cy="33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131C6D-5C63-4FB8-BD41-21680572E9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1567"/>
          <a:stretch/>
        </p:blipFill>
        <p:spPr>
          <a:xfrm>
            <a:off x="7622737" y="3596074"/>
            <a:ext cx="4227007" cy="20472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D75F07-5485-4E48-AB42-AA5F81CDC4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353" t="50000"/>
          <a:stretch/>
        </p:blipFill>
        <p:spPr>
          <a:xfrm>
            <a:off x="7772788" y="1554274"/>
            <a:ext cx="3248838" cy="222039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46FE2BF-EE1E-40E7-86C4-65D1647BB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8" r="77674"/>
          <a:stretch/>
        </p:blipFill>
        <p:spPr bwMode="auto">
          <a:xfrm>
            <a:off x="10119863" y="2653554"/>
            <a:ext cx="355592" cy="41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151A6D9-C6E6-4AF1-B67C-6EB5A88BD912}"/>
              </a:ext>
            </a:extLst>
          </p:cNvPr>
          <p:cNvSpPr txBox="1"/>
          <p:nvPr/>
        </p:nvSpPr>
        <p:spPr>
          <a:xfrm>
            <a:off x="9879621" y="2607204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|</a:t>
            </a:r>
            <a:endParaRPr lang="en-U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EF5043E-0348-4825-89A3-CA78BF72F99E}"/>
              </a:ext>
            </a:extLst>
          </p:cNvPr>
          <p:cNvSpPr txBox="1"/>
          <p:nvPr/>
        </p:nvSpPr>
        <p:spPr>
          <a:xfrm>
            <a:off x="10326052" y="2607204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|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5B11C-FE9C-8D47-4829-377D5FFCC4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5184" y="5658678"/>
            <a:ext cx="4702114" cy="112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8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70338" y="-600525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>
                <a:solidFill>
                  <a:schemeClr val="tx1"/>
                </a:solidFill>
              </a:rPr>
              <a:t>Transverse and longitudinal couplings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2322CC5-FA73-42F6-8B48-38BD58068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842" y="2344515"/>
            <a:ext cx="3235024" cy="24262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18D44C4-907B-4E1D-8B76-F28A637E9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430" y="2344515"/>
            <a:ext cx="3235024" cy="242626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F637407-1B73-4B9F-B4F9-49D46CFE5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4" y="2344515"/>
            <a:ext cx="3235025" cy="242626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2FCE34B-F43A-4E30-8742-90C7D7C9DD1A}"/>
              </a:ext>
            </a:extLst>
          </p:cNvPr>
          <p:cNvSpPr txBox="1"/>
          <p:nvPr/>
        </p:nvSpPr>
        <p:spPr>
          <a:xfrm>
            <a:off x="306750" y="4944849"/>
            <a:ext cx="6728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Reciprocity between transverse and longitudinal coupling:</a:t>
            </a:r>
          </a:p>
          <a:p>
            <a:r>
              <a:rPr lang="en-US" dirty="0"/>
              <a:t>Reciprocal sweetness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D47C8-DDBD-7775-07D8-98E42B61B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0026" y="3428999"/>
            <a:ext cx="2591635" cy="3285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A6EB33-4441-0053-6846-FA4973926E28}"/>
              </a:ext>
            </a:extLst>
          </p:cNvPr>
          <p:cNvSpPr txBox="1"/>
          <p:nvPr/>
        </p:nvSpPr>
        <p:spPr>
          <a:xfrm>
            <a:off x="9756913" y="3059667"/>
            <a:ext cx="6261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Arxiv:2412.13069</a:t>
            </a:r>
          </a:p>
        </p:txBody>
      </p:sp>
    </p:spTree>
    <p:extLst>
      <p:ext uri="{BB962C8B-B14F-4D97-AF65-F5344CB8AC3E}">
        <p14:creationId xmlns:p14="http://schemas.microsoft.com/office/powerpoint/2010/main" val="259998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70338" y="-600525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>
                <a:solidFill>
                  <a:schemeClr val="tx1"/>
                </a:solidFill>
              </a:rPr>
              <a:t>high-fidelity operation is achievable at the ss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7D482B-580F-4783-9D25-85D29B18E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027" y="2024802"/>
            <a:ext cx="5551685" cy="416376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0E4D7C-BBA8-4BE8-8D04-78E7AA125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41" y="2072074"/>
            <a:ext cx="5516951" cy="54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1698793-E79E-46D8-8160-27B71C733102}"/>
              </a:ext>
            </a:extLst>
          </p:cNvPr>
          <p:cNvSpPr txBox="1"/>
          <p:nvPr/>
        </p:nvSpPr>
        <p:spPr>
          <a:xfrm>
            <a:off x="345288" y="2931459"/>
            <a:ext cx="508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 state transfer: exchange between photonic and spin excitations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FAB845-22AC-4EC9-88C8-EF5EA63B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46707"/>
            <a:ext cx="1455866" cy="25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42852BA3-0E02-4C7D-8B64-8DD8256C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1" y="4375600"/>
            <a:ext cx="1145489" cy="20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87723CB-26B1-4273-B592-38121B31E17B}"/>
              </a:ext>
            </a:extLst>
          </p:cNvPr>
          <p:cNvSpPr txBox="1"/>
          <p:nvPr/>
        </p:nvSpPr>
        <p:spPr>
          <a:xfrm>
            <a:off x="345288" y="5118847"/>
            <a:ext cx="5082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High-fidelity operation is feasible with longitudinal coupling using curvature driving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32673E-D52F-42BF-BC1F-248CC09F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8" y="4747223"/>
            <a:ext cx="1443316" cy="20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678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757EC9-C716-14D2-E92A-D3C065C46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92" y="0"/>
            <a:ext cx="10607040" cy="1446550"/>
          </a:xfrm>
        </p:spPr>
        <p:txBody>
          <a:bodyPr/>
          <a:lstStyle/>
          <a:p>
            <a:r>
              <a:rPr lang="en-US" b="0" dirty="0"/>
              <a:t>Experiment: Circuit QED with hole spins in Si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21">
                <a:extLst>
                  <a:ext uri="{FF2B5EF4-FFF2-40B4-BE49-F238E27FC236}">
                    <a16:creationId xmlns:a16="http://schemas.microsoft.com/office/drawing/2014/main" id="{1BB90887-9EEF-A554-4D69-06EFA3B1E59F}"/>
                  </a:ext>
                </a:extLst>
              </p:cNvPr>
              <p:cNvSpPr txBox="1"/>
              <p:nvPr/>
            </p:nvSpPr>
            <p:spPr>
              <a:xfrm>
                <a:off x="566894" y="5173708"/>
                <a:ext cx="806182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/>
                  <a:t> NbN CPW resonator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=5.4 </m:t>
                    </m:r>
                  </m:oMath>
                </a14:m>
                <a:r>
                  <a:rPr lang="fr-FR" dirty="0"/>
                  <a:t>GHz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Co-fabrication with resonator at interconnect layer (M1), connected by W </a:t>
                </a:r>
                <a:r>
                  <a:rPr lang="en-US" dirty="0" err="1"/>
                  <a:t>vias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 nanowire transistor on SOI with one gate connected to the resonator</a:t>
                </a:r>
                <a:endParaRPr lang="en-US" b="0" dirty="0"/>
              </a:p>
            </p:txBody>
          </p:sp>
        </mc:Choice>
        <mc:Fallback xmlns="">
          <p:sp>
            <p:nvSpPr>
              <p:cNvPr id="5" name="ZoneTexte 21">
                <a:extLst>
                  <a:ext uri="{FF2B5EF4-FFF2-40B4-BE49-F238E27FC236}">
                    <a16:creationId xmlns:a16="http://schemas.microsoft.com/office/drawing/2014/main" id="{1BB90887-9EEF-A554-4D69-06EFA3B1E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894" y="5173708"/>
                <a:ext cx="8061822" cy="923330"/>
              </a:xfrm>
              <a:prstGeom prst="rect">
                <a:avLst/>
              </a:prstGeom>
              <a:blipFill>
                <a:blip r:embed="rId2"/>
                <a:stretch>
                  <a:fillRect l="-530" t="-3974" r="-14675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C20AC30-5879-E87E-085B-24CEA9F90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" b="788"/>
          <a:stretch/>
        </p:blipFill>
        <p:spPr>
          <a:xfrm>
            <a:off x="655066" y="1378610"/>
            <a:ext cx="10327259" cy="34488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3C8EC1-A982-5218-F401-FEA31DE3B2E3}"/>
              </a:ext>
            </a:extLst>
          </p:cNvPr>
          <p:cNvSpPr/>
          <p:nvPr/>
        </p:nvSpPr>
        <p:spPr>
          <a:xfrm>
            <a:off x="5524500" y="2400300"/>
            <a:ext cx="1390650" cy="2495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2DC492-2D5D-54AC-027F-4C2FCA5237FD}"/>
              </a:ext>
            </a:extLst>
          </p:cNvPr>
          <p:cNvSpPr/>
          <p:nvPr/>
        </p:nvSpPr>
        <p:spPr>
          <a:xfrm>
            <a:off x="6915149" y="1310174"/>
            <a:ext cx="4181475" cy="3585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1DC72D-90A8-72B2-3456-19CAB6796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102" y="1317877"/>
            <a:ext cx="5125202" cy="3577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115E5E-3EAA-E843-581F-B9962B81E922}"/>
                  </a:ext>
                </a:extLst>
              </p:cNvPr>
              <p:cNvSpPr txBox="1"/>
              <p:nvPr/>
            </p:nvSpPr>
            <p:spPr>
              <a:xfrm>
                <a:off x="10009345" y="4848225"/>
                <a:ext cx="1878463" cy="24929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=5.43</m:t>
                    </m:r>
                  </m:oMath>
                </a14:m>
                <a:r>
                  <a:rPr lang="en-US" dirty="0"/>
                  <a:t> GHz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13.5 MHz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/2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dirty="0"/>
                  <a:t> MHz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/2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=3.5</m:t>
                    </m:r>
                  </m:oMath>
                </a14:m>
                <a:r>
                  <a:rPr lang="en-US" dirty="0"/>
                  <a:t> MHz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115E5E-3EAA-E843-581F-B9962B81E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9345" y="4848225"/>
                <a:ext cx="1878463" cy="2492990"/>
              </a:xfrm>
              <a:prstGeom prst="rect">
                <a:avLst/>
              </a:prstGeom>
              <a:blipFill>
                <a:blip r:embed="rId5"/>
                <a:stretch>
                  <a:fillRect l="-3247" t="-3178"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16D88D0B-7157-4A27-AA4F-EE46D1426663}"/>
              </a:ext>
            </a:extLst>
          </p:cNvPr>
          <p:cNvSpPr txBox="1"/>
          <p:nvPr/>
        </p:nvSpPr>
        <p:spPr>
          <a:xfrm>
            <a:off x="29697" y="6371303"/>
            <a:ext cx="6190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Nature Nano. 18, 741-746 (2023)</a:t>
            </a:r>
          </a:p>
        </p:txBody>
      </p:sp>
    </p:spTree>
    <p:extLst>
      <p:ext uri="{BB962C8B-B14F-4D97-AF65-F5344CB8AC3E}">
        <p14:creationId xmlns:p14="http://schemas.microsoft.com/office/powerpoint/2010/main" val="3294432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449EA3-AF59-7F96-A1FA-6DEAABB8A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92" y="292030"/>
            <a:ext cx="10607040" cy="769441"/>
          </a:xfrm>
        </p:spPr>
        <p:txBody>
          <a:bodyPr/>
          <a:lstStyle/>
          <a:p>
            <a:r>
              <a:rPr lang="en-US" b="0" dirty="0"/>
              <a:t>Circuit QED with hole spins in Si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68077-EF4E-C02D-D2B4-96D1EC913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"/>
          <a:stretch/>
        </p:blipFill>
        <p:spPr>
          <a:xfrm>
            <a:off x="1122065" y="1476103"/>
            <a:ext cx="9013151" cy="44817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A8B2A8B-5388-4260-A8E0-A9D4D697AF01}"/>
              </a:ext>
            </a:extLst>
          </p:cNvPr>
          <p:cNvSpPr txBox="1"/>
          <p:nvPr/>
        </p:nvSpPr>
        <p:spPr>
          <a:xfrm>
            <a:off x="29697" y="6371303"/>
            <a:ext cx="6190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Nature Nano. 18, 741-746 (2023)</a:t>
            </a:r>
          </a:p>
        </p:txBody>
      </p:sp>
    </p:spTree>
    <p:extLst>
      <p:ext uri="{BB962C8B-B14F-4D97-AF65-F5344CB8AC3E}">
        <p14:creationId xmlns:p14="http://schemas.microsoft.com/office/powerpoint/2010/main" val="1755364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34086E-7ADF-F36B-A8BF-6805EB301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92" y="271934"/>
            <a:ext cx="10607040" cy="769441"/>
          </a:xfrm>
        </p:spPr>
        <p:txBody>
          <a:bodyPr/>
          <a:lstStyle/>
          <a:p>
            <a:r>
              <a:rPr lang="en-US" b="0" dirty="0"/>
              <a:t>Charge-photon interaction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96159-11E5-FEC9-7E36-F38600249E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19" y="1163588"/>
            <a:ext cx="2941736" cy="3268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4CA350C-6454-BED2-ED1F-D9488CFCF8E4}"/>
              </a:ext>
            </a:extLst>
          </p:cNvPr>
          <p:cNvGrpSpPr/>
          <p:nvPr/>
        </p:nvGrpSpPr>
        <p:grpSpPr>
          <a:xfrm>
            <a:off x="9807605" y="2639849"/>
            <a:ext cx="361438" cy="546308"/>
            <a:chOff x="9807605" y="3401849"/>
            <a:chExt cx="361438" cy="546308"/>
          </a:xfrm>
        </p:grpSpPr>
        <p:cxnSp>
          <p:nvCxnSpPr>
            <p:cNvPr id="7" name="Connecteur droit avec flèche 33">
              <a:extLst>
                <a:ext uri="{FF2B5EF4-FFF2-40B4-BE49-F238E27FC236}">
                  <a16:creationId xmlns:a16="http://schemas.microsoft.com/office/drawing/2014/main" id="{C8AC0935-9D20-91DB-228E-17DC62FD0992}"/>
                </a:ext>
              </a:extLst>
            </p:cNvPr>
            <p:cNvCxnSpPr/>
            <p:nvPr/>
          </p:nvCxnSpPr>
          <p:spPr>
            <a:xfrm>
              <a:off x="9807605" y="3401849"/>
              <a:ext cx="6879" cy="546308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34">
                  <a:extLst>
                    <a:ext uri="{FF2B5EF4-FFF2-40B4-BE49-F238E27FC236}">
                      <a16:creationId xmlns:a16="http://schemas.microsoft.com/office/drawing/2014/main" id="{4F0FE3D9-FAEB-AFB4-75B7-96F4D3DC4560}"/>
                    </a:ext>
                  </a:extLst>
                </p:cNvPr>
                <p:cNvSpPr txBox="1"/>
                <p:nvPr/>
              </p:nvSpPr>
              <p:spPr>
                <a:xfrm>
                  <a:off x="9913268" y="3512361"/>
                  <a:ext cx="255775" cy="2706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lang="en-US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fr-FR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34">
                  <a:extLst>
                    <a:ext uri="{FF2B5EF4-FFF2-40B4-BE49-F238E27FC236}">
                      <a16:creationId xmlns:a16="http://schemas.microsoft.com/office/drawing/2014/main" id="{4F0FE3D9-FAEB-AFB4-75B7-96F4D3DC45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3268" y="3512361"/>
                  <a:ext cx="255775" cy="270652"/>
                </a:xfrm>
                <a:prstGeom prst="rect">
                  <a:avLst/>
                </a:prstGeom>
                <a:blipFill>
                  <a:blip r:embed="rId3"/>
                  <a:stretch>
                    <a:fillRect l="-21429" r="-714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09AEC-F036-7204-D42A-99A7D75B88AD}"/>
              </a:ext>
            </a:extLst>
          </p:cNvPr>
          <p:cNvGrpSpPr/>
          <p:nvPr/>
        </p:nvGrpSpPr>
        <p:grpSpPr>
          <a:xfrm rot="10800000">
            <a:off x="5283120" y="1415173"/>
            <a:ext cx="1677832" cy="2805554"/>
            <a:chOff x="4465542" y="1025260"/>
            <a:chExt cx="1677832" cy="2805554"/>
          </a:xfrm>
        </p:grpSpPr>
        <p:pic>
          <p:nvPicPr>
            <p:cNvPr id="16" name="Image 6">
              <a:extLst>
                <a:ext uri="{FF2B5EF4-FFF2-40B4-BE49-F238E27FC236}">
                  <a16:creationId xmlns:a16="http://schemas.microsoft.com/office/drawing/2014/main" id="{E121DDCD-AD17-FA23-ACCB-0AFEBF487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4" t="23611" r="43516" b="19445"/>
            <a:stretch/>
          </p:blipFill>
          <p:spPr>
            <a:xfrm flipH="1">
              <a:off x="4633182" y="1173394"/>
              <a:ext cx="1510192" cy="2657420"/>
            </a:xfrm>
            <a:prstGeom prst="rect">
              <a:avLst/>
            </a:prstGeom>
          </p:spPr>
        </p:pic>
        <p:sp>
          <p:nvSpPr>
            <p:cNvPr id="17" name="Étoile à 5 branches 18">
              <a:extLst>
                <a:ext uri="{FF2B5EF4-FFF2-40B4-BE49-F238E27FC236}">
                  <a16:creationId xmlns:a16="http://schemas.microsoft.com/office/drawing/2014/main" id="{971C5B2F-33AA-04A1-3660-F8AFE813F77A}"/>
                </a:ext>
              </a:extLst>
            </p:cNvPr>
            <p:cNvSpPr/>
            <p:nvPr/>
          </p:nvSpPr>
          <p:spPr>
            <a:xfrm>
              <a:off x="4465542" y="1025260"/>
              <a:ext cx="335280" cy="323332"/>
            </a:xfrm>
            <a:prstGeom prst="star5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à coins arrondis 20">
              <a:extLst>
                <a:ext uri="{FF2B5EF4-FFF2-40B4-BE49-F238E27FC236}">
                  <a16:creationId xmlns:a16="http://schemas.microsoft.com/office/drawing/2014/main" id="{4DB1D957-E5F9-0208-2CC3-6A91F24E242A}"/>
                </a:ext>
              </a:extLst>
            </p:cNvPr>
            <p:cNvSpPr/>
            <p:nvPr/>
          </p:nvSpPr>
          <p:spPr>
            <a:xfrm>
              <a:off x="4544561" y="2184048"/>
              <a:ext cx="177241" cy="176400"/>
            </a:xfrm>
            <a:prstGeom prst="roundRect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rganigramme : Extraire 22">
              <a:extLst>
                <a:ext uri="{FF2B5EF4-FFF2-40B4-BE49-F238E27FC236}">
                  <a16:creationId xmlns:a16="http://schemas.microsoft.com/office/drawing/2014/main" id="{9E1E7754-3B37-A717-5E5F-A867508BEBE6}"/>
                </a:ext>
              </a:extLst>
            </p:cNvPr>
            <p:cNvSpPr/>
            <p:nvPr/>
          </p:nvSpPr>
          <p:spPr>
            <a:xfrm>
              <a:off x="4501446" y="3086739"/>
              <a:ext cx="274320" cy="217310"/>
            </a:xfrm>
            <a:prstGeom prst="flowChartExtra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DCB4E9B-6C20-3EF2-4E94-117EC9599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26" y="1254361"/>
            <a:ext cx="4551710" cy="3262651"/>
          </a:xfrm>
          <a:prstGeom prst="rect">
            <a:avLst/>
          </a:prstGeom>
        </p:spPr>
      </p:pic>
      <p:sp>
        <p:nvSpPr>
          <p:cNvPr id="25" name="Étoile à 5 branches 9">
            <a:extLst>
              <a:ext uri="{FF2B5EF4-FFF2-40B4-BE49-F238E27FC236}">
                <a16:creationId xmlns:a16="http://schemas.microsoft.com/office/drawing/2014/main" id="{74C9AECE-BDE8-3B6F-2765-A01AC9F856E7}"/>
              </a:ext>
            </a:extLst>
          </p:cNvPr>
          <p:cNvSpPr/>
          <p:nvPr/>
        </p:nvSpPr>
        <p:spPr>
          <a:xfrm>
            <a:off x="1055088" y="3183240"/>
            <a:ext cx="335280" cy="323332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Étoile à 5 branches 9">
            <a:extLst>
              <a:ext uri="{FF2B5EF4-FFF2-40B4-BE49-F238E27FC236}">
                <a16:creationId xmlns:a16="http://schemas.microsoft.com/office/drawing/2014/main" id="{755FFD9C-D2E9-AA6F-F8C8-75F0933DF4C3}"/>
              </a:ext>
            </a:extLst>
          </p:cNvPr>
          <p:cNvSpPr/>
          <p:nvPr/>
        </p:nvSpPr>
        <p:spPr>
          <a:xfrm>
            <a:off x="8471769" y="3365239"/>
            <a:ext cx="335280" cy="323332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à coins arrondis 19">
            <a:extLst>
              <a:ext uri="{FF2B5EF4-FFF2-40B4-BE49-F238E27FC236}">
                <a16:creationId xmlns:a16="http://schemas.microsoft.com/office/drawing/2014/main" id="{E766EF6C-FB22-FE42-172C-A1E4E95E8925}"/>
              </a:ext>
            </a:extLst>
          </p:cNvPr>
          <p:cNvSpPr/>
          <p:nvPr/>
        </p:nvSpPr>
        <p:spPr>
          <a:xfrm>
            <a:off x="2742609" y="3300743"/>
            <a:ext cx="177241" cy="176400"/>
          </a:xfrm>
          <a:prstGeom prst="round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à coins arrondis 19">
            <a:extLst>
              <a:ext uri="{FF2B5EF4-FFF2-40B4-BE49-F238E27FC236}">
                <a16:creationId xmlns:a16="http://schemas.microsoft.com/office/drawing/2014/main" id="{ED470E24-F2F8-AE0D-6687-E9DEB6B6C555}"/>
              </a:ext>
            </a:extLst>
          </p:cNvPr>
          <p:cNvSpPr/>
          <p:nvPr/>
        </p:nvSpPr>
        <p:spPr>
          <a:xfrm>
            <a:off x="9252746" y="2245198"/>
            <a:ext cx="177241" cy="176400"/>
          </a:xfrm>
          <a:prstGeom prst="roundRect">
            <a:avLst/>
          </a:prstGeom>
          <a:solidFill>
            <a:srgbClr val="00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rganigramme : Extraire 21">
            <a:extLst>
              <a:ext uri="{FF2B5EF4-FFF2-40B4-BE49-F238E27FC236}">
                <a16:creationId xmlns:a16="http://schemas.microsoft.com/office/drawing/2014/main" id="{12E2EFF6-6B55-ED1E-6168-26AEEC5F4485}"/>
              </a:ext>
            </a:extLst>
          </p:cNvPr>
          <p:cNvSpPr/>
          <p:nvPr/>
        </p:nvSpPr>
        <p:spPr>
          <a:xfrm rot="10800000">
            <a:off x="4199522" y="3211690"/>
            <a:ext cx="274320" cy="217310"/>
          </a:xfrm>
          <a:prstGeom prst="flowChartExtra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rganigramme : Extraire 21">
            <a:extLst>
              <a:ext uri="{FF2B5EF4-FFF2-40B4-BE49-F238E27FC236}">
                <a16:creationId xmlns:a16="http://schemas.microsoft.com/office/drawing/2014/main" id="{6A01FEAC-F198-8B77-5D87-293B9ECF9A1E}"/>
              </a:ext>
            </a:extLst>
          </p:cNvPr>
          <p:cNvSpPr/>
          <p:nvPr/>
        </p:nvSpPr>
        <p:spPr>
          <a:xfrm rot="10800000">
            <a:off x="9942816" y="3441408"/>
            <a:ext cx="274320" cy="217310"/>
          </a:xfrm>
          <a:prstGeom prst="flowChartExtra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9E3F7F2-DECC-6C6E-C7B1-2E42FEF18630}"/>
                  </a:ext>
                </a:extLst>
              </p:cNvPr>
              <p:cNvSpPr/>
              <p:nvPr/>
            </p:nvSpPr>
            <p:spPr>
              <a:xfrm>
                <a:off x="5283120" y="5035544"/>
                <a:ext cx="210500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𝒈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𝒄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𝝅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𝟓𝟏𝟑</m:t>
                    </m:r>
                  </m:oMath>
                </a14:m>
                <a:r>
                  <a:rPr lang="en-US" b="1" dirty="0"/>
                  <a:t> MHz</a:t>
                </a:r>
              </a:p>
              <a:p>
                <a:pPr algn="ctr"/>
                <a:endParaRPr lang="en-US" b="1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𝒕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𝒄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𝒉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𝟗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𝟔</m:t>
                    </m:r>
                  </m:oMath>
                </a14:m>
                <a:r>
                  <a:rPr lang="en-US" b="1" dirty="0"/>
                  <a:t> GHz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9E3F7F2-DECC-6C6E-C7B1-2E42FEF186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120" y="5035544"/>
                <a:ext cx="2105000" cy="923330"/>
              </a:xfrm>
              <a:prstGeom prst="rect">
                <a:avLst/>
              </a:prstGeom>
              <a:blipFill>
                <a:blip r:embed="rId7"/>
                <a:stretch>
                  <a:fillRect t="-3289" r="-173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04A4B59-50F6-2157-F712-CA3B3E356DD6}"/>
              </a:ext>
            </a:extLst>
          </p:cNvPr>
          <p:cNvSpPr txBox="1"/>
          <p:nvPr/>
        </p:nvSpPr>
        <p:spPr>
          <a:xfrm>
            <a:off x="7459300" y="4583773"/>
            <a:ext cx="374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Cavity response to a probe field</a:t>
            </a:r>
          </a:p>
        </p:txBody>
      </p:sp>
    </p:spTree>
    <p:extLst>
      <p:ext uri="{BB962C8B-B14F-4D97-AF65-F5344CB8AC3E}">
        <p14:creationId xmlns:p14="http://schemas.microsoft.com/office/powerpoint/2010/main" val="358059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1632154" y="-2365016"/>
            <a:ext cx="11595304" cy="3228169"/>
          </a:xfrm>
        </p:spPr>
        <p:txBody>
          <a:bodyPr>
            <a:normAutofit/>
          </a:bodyPr>
          <a:lstStyle/>
          <a:p>
            <a:r>
              <a:rPr lang="es-ES" sz="5000" dirty="0" err="1">
                <a:solidFill>
                  <a:schemeClr val="tx1"/>
                </a:solidFill>
              </a:rPr>
              <a:t>Why</a:t>
            </a:r>
            <a:r>
              <a:rPr lang="es-ES" sz="5000" dirty="0">
                <a:solidFill>
                  <a:schemeClr val="tx1"/>
                </a:solidFill>
              </a:rPr>
              <a:t> </a:t>
            </a:r>
            <a:r>
              <a:rPr lang="es-ES" sz="5000" dirty="0" err="1">
                <a:solidFill>
                  <a:schemeClr val="tx1"/>
                </a:solidFill>
              </a:rPr>
              <a:t>semiconductors</a:t>
            </a:r>
            <a:r>
              <a:rPr lang="es-ES" sz="5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AB79A363-48F6-12CB-3CFF-B66572FCAF4D}"/>
              </a:ext>
            </a:extLst>
          </p:cNvPr>
          <p:cNvSpPr txBox="1">
            <a:spLocks/>
          </p:cNvSpPr>
          <p:nvPr/>
        </p:nvSpPr>
        <p:spPr>
          <a:xfrm>
            <a:off x="374685" y="4011133"/>
            <a:ext cx="7268241" cy="260686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Industrially compatible</a:t>
            </a:r>
          </a:p>
          <a:p>
            <a:endParaRPr lang="en-US" dirty="0"/>
          </a:p>
          <a:p>
            <a:r>
              <a:rPr lang="en-US" sz="1800" dirty="0"/>
              <a:t>Good coherence times &amp; gate manipulability</a:t>
            </a:r>
          </a:p>
          <a:p>
            <a:endParaRPr lang="en-US" dirty="0"/>
          </a:p>
          <a:p>
            <a:r>
              <a:rPr lang="en-US" sz="1800" dirty="0"/>
              <a:t>Prospects of scalability (small unit cell)</a:t>
            </a:r>
          </a:p>
          <a:p>
            <a:endParaRPr lang="en-US" dirty="0"/>
          </a:p>
          <a:p>
            <a:r>
              <a:rPr lang="en-US" sz="1800" dirty="0"/>
              <a:t>High-temperature operation (4K)</a:t>
            </a:r>
          </a:p>
        </p:txBody>
      </p:sp>
      <p:pic>
        <p:nvPicPr>
          <p:cNvPr id="2" name="Picture 1" descr="A picture containing clock&#10;&#10;Description automatically generated">
            <a:extLst>
              <a:ext uri="{FF2B5EF4-FFF2-40B4-BE49-F238E27FC236}">
                <a16:creationId xmlns:a16="http://schemas.microsoft.com/office/drawing/2014/main" id="{2FDF775D-62FD-F13F-8D67-5002CC10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108" y="3832757"/>
            <a:ext cx="5010960" cy="1891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19B38F-F9E1-B023-AB7A-CD191E5EEC45}"/>
              </a:ext>
            </a:extLst>
          </p:cNvPr>
          <p:cNvSpPr txBox="1"/>
          <p:nvPr/>
        </p:nvSpPr>
        <p:spPr>
          <a:xfrm flipH="1">
            <a:off x="9010592" y="5829063"/>
            <a:ext cx="20772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From Petit et al., Nature 580, 355-359 (2020)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02A48-9E7F-3549-D754-E8454FBC9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901" y="863154"/>
            <a:ext cx="8061856" cy="2917145"/>
          </a:xfrm>
          <a:prstGeom prst="rect">
            <a:avLst/>
          </a:prstGeom>
        </p:spPr>
      </p:pic>
      <p:sp>
        <p:nvSpPr>
          <p:cNvPr id="9" name="Subtitle 1">
            <a:extLst>
              <a:ext uri="{FF2B5EF4-FFF2-40B4-BE49-F238E27FC236}">
                <a16:creationId xmlns:a16="http://schemas.microsoft.com/office/drawing/2014/main" id="{90D17297-2397-DC7C-E1DA-B6F59606ADD2}"/>
              </a:ext>
            </a:extLst>
          </p:cNvPr>
          <p:cNvSpPr txBox="1">
            <a:spLocks/>
          </p:cNvSpPr>
          <p:nvPr/>
        </p:nvSpPr>
        <p:spPr>
          <a:xfrm>
            <a:off x="8578248" y="848967"/>
            <a:ext cx="3115302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From Chatterjee et al., Nature Reviews Physics, 3, 157-177 (2021)</a:t>
            </a:r>
          </a:p>
        </p:txBody>
      </p:sp>
    </p:spTree>
    <p:extLst>
      <p:ext uri="{BB962C8B-B14F-4D97-AF65-F5344CB8AC3E}">
        <p14:creationId xmlns:p14="http://schemas.microsoft.com/office/powerpoint/2010/main" val="201694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6D5476-3972-7D57-28F3-1C88B4349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01" y="185253"/>
            <a:ext cx="10607040" cy="769441"/>
          </a:xfrm>
        </p:spPr>
        <p:txBody>
          <a:bodyPr/>
          <a:lstStyle/>
          <a:p>
            <a:r>
              <a:rPr lang="fr-FR" b="0" dirty="0"/>
              <a:t>Strong spin-photon </a:t>
            </a:r>
            <a:r>
              <a:rPr lang="fr-FR" b="0" dirty="0" err="1"/>
              <a:t>coupling</a:t>
            </a:r>
            <a:endParaRPr lang="en-US" b="0" dirty="0"/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0128383D-D675-6C1B-CC50-899AA775D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9" y="1329287"/>
            <a:ext cx="3995014" cy="3511542"/>
          </a:xfrm>
          <a:prstGeom prst="rect">
            <a:avLst/>
          </a:prstGeom>
        </p:spPr>
      </p:pic>
      <p:pic>
        <p:nvPicPr>
          <p:cNvPr id="7" name="fig2_complete.pdf">
            <a:extLst>
              <a:ext uri="{FF2B5EF4-FFF2-40B4-BE49-F238E27FC236}">
                <a16:creationId xmlns:a16="http://schemas.microsoft.com/office/drawing/2014/main" id="{CF5FD633-2B96-1D53-FE64-1D12687C6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92"/>
          <a:stretch/>
        </p:blipFill>
        <p:spPr>
          <a:xfrm>
            <a:off x="5507617" y="868949"/>
            <a:ext cx="6143024" cy="4806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EC65F7-6F02-E77E-E287-AE5EB394E4F9}"/>
                  </a:ext>
                </a:extLst>
              </p:cNvPr>
              <p:cNvSpPr txBox="1"/>
              <p:nvPr/>
            </p:nvSpPr>
            <p:spPr>
              <a:xfrm>
                <a:off x="7271282" y="5718409"/>
                <a:ext cx="318272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Strong spin-photon coupling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184</m:t>
                    </m:r>
                  </m:oMath>
                </a14:m>
                <a:r>
                  <a:rPr lang="en-US" dirty="0"/>
                  <a:t> MHz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3 </m:t>
                    </m:r>
                  </m:oMath>
                </a14:m>
                <a:r>
                  <a:rPr lang="en-US" dirty="0"/>
                  <a:t>MHz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EC65F7-6F02-E77E-E287-AE5EB394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282" y="5718409"/>
                <a:ext cx="3182727" cy="923330"/>
              </a:xfrm>
              <a:prstGeom prst="rect">
                <a:avLst/>
              </a:prstGeom>
              <a:blipFill>
                <a:blip r:embed="rId4"/>
                <a:stretch>
                  <a:fillRect l="-1341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9566FD2-9D4A-F4F8-4136-0ACF4E776434}"/>
              </a:ext>
            </a:extLst>
          </p:cNvPr>
          <p:cNvSpPr txBox="1"/>
          <p:nvPr/>
        </p:nvSpPr>
        <p:spPr>
          <a:xfrm>
            <a:off x="-563562" y="5344996"/>
            <a:ext cx="6204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Vacuum Rabi mode splitting</a:t>
            </a:r>
          </a:p>
          <a:p>
            <a:pPr algn="ctr"/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signature of strong coupling</a:t>
            </a:r>
          </a:p>
        </p:txBody>
      </p:sp>
    </p:spTree>
    <p:extLst>
      <p:ext uri="{BB962C8B-B14F-4D97-AF65-F5344CB8AC3E}">
        <p14:creationId xmlns:p14="http://schemas.microsoft.com/office/powerpoint/2010/main" val="497597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0CE8A8-91E7-3022-CC32-A77D5B4D5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92" y="0"/>
            <a:ext cx="12068008" cy="1446550"/>
          </a:xfrm>
        </p:spPr>
        <p:txBody>
          <a:bodyPr/>
          <a:lstStyle/>
          <a:p>
            <a:r>
              <a:rPr lang="fr-FR" b="0" dirty="0"/>
              <a:t>Strong spin-photon </a:t>
            </a:r>
            <a:r>
              <a:rPr lang="fr-FR" b="0" dirty="0" err="1"/>
              <a:t>coupling</a:t>
            </a:r>
            <a:r>
              <a:rPr lang="fr-FR" b="0" dirty="0"/>
              <a:t>: </a:t>
            </a:r>
            <a:r>
              <a:rPr lang="fr-FR" b="0" dirty="0" err="1"/>
              <a:t>angular</a:t>
            </a:r>
            <a:r>
              <a:rPr lang="fr-FR" b="0" dirty="0"/>
              <a:t> </a:t>
            </a:r>
            <a:r>
              <a:rPr lang="fr-FR" b="0" dirty="0" err="1"/>
              <a:t>dependence</a:t>
            </a:r>
            <a:endParaRPr lang="en-US" b="0" dirty="0"/>
          </a:p>
        </p:txBody>
      </p:sp>
      <p:pic>
        <p:nvPicPr>
          <p:cNvPr id="4" name="fig2_complete.pdf">
            <a:extLst>
              <a:ext uri="{FF2B5EF4-FFF2-40B4-BE49-F238E27FC236}">
                <a16:creationId xmlns:a16="http://schemas.microsoft.com/office/drawing/2014/main" id="{2468A870-98E5-553F-0C15-C1934FE25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7" y="1528467"/>
            <a:ext cx="11612445" cy="4515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631F91-2B0B-14D8-6EE3-1D497B540D38}"/>
                  </a:ext>
                </a:extLst>
              </p:cNvPr>
              <p:cNvSpPr txBox="1"/>
              <p:nvPr/>
            </p:nvSpPr>
            <p:spPr>
              <a:xfrm>
                <a:off x="1712686" y="6131694"/>
                <a:ext cx="54227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à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heavily depends on the magnetic field orientation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631F91-2B0B-14D8-6EE3-1D497B540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686" y="6131694"/>
                <a:ext cx="5422703" cy="369332"/>
              </a:xfrm>
              <a:prstGeom prst="rect">
                <a:avLst/>
              </a:prstGeom>
              <a:blipFill>
                <a:blip r:embed="rId3"/>
                <a:stretch>
                  <a:fillRect l="-787" t="-10000" r="-1786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3471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643BA2-9BC6-1095-0543-DA47B06E2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92" y="200814"/>
            <a:ext cx="10607040" cy="769441"/>
          </a:xfrm>
        </p:spPr>
        <p:txBody>
          <a:bodyPr/>
          <a:lstStyle/>
          <a:p>
            <a:r>
              <a:rPr lang="en-US" b="0" dirty="0"/>
              <a:t>Angular dependence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B14F7-93C4-C2B2-091F-52D34847D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16" y="1013708"/>
            <a:ext cx="9879368" cy="5555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2253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CACC46-CDE0-44FF-EB60-94A877AD1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96" y="-27374"/>
            <a:ext cx="12068008" cy="1446550"/>
          </a:xfrm>
        </p:spPr>
        <p:txBody>
          <a:bodyPr/>
          <a:lstStyle/>
          <a:p>
            <a:r>
              <a:rPr lang="fr-FR" b="0" dirty="0"/>
              <a:t>Strong spin-photon </a:t>
            </a:r>
            <a:r>
              <a:rPr lang="fr-FR" b="0" dirty="0" err="1"/>
              <a:t>coupling</a:t>
            </a:r>
            <a:r>
              <a:rPr lang="fr-FR" b="0" dirty="0"/>
              <a:t>: </a:t>
            </a:r>
            <a:r>
              <a:rPr lang="fr-FR" b="0" dirty="0" err="1"/>
              <a:t>angular</a:t>
            </a:r>
            <a:r>
              <a:rPr lang="fr-FR" b="0" dirty="0"/>
              <a:t> </a:t>
            </a:r>
            <a:r>
              <a:rPr lang="fr-FR" b="0" dirty="0" err="1"/>
              <a:t>dependence</a:t>
            </a:r>
            <a:endParaRPr lang="en-US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5DAEC1-25C4-F39D-3EAC-DE7A69AF7AD8}"/>
                  </a:ext>
                </a:extLst>
              </p:cNvPr>
              <p:cNvSpPr txBox="1"/>
              <p:nvPr/>
            </p:nvSpPr>
            <p:spPr>
              <a:xfrm>
                <a:off x="3866240" y="5892210"/>
                <a:ext cx="4403553" cy="36933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maximizes spin-photon coupling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5DAEC1-25C4-F39D-3EAC-DE7A69AF7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6240" y="5892210"/>
                <a:ext cx="4403553" cy="369332"/>
              </a:xfrm>
              <a:prstGeom prst="rect">
                <a:avLst/>
              </a:prstGeom>
              <a:blipFill>
                <a:blip r:embed="rId2"/>
                <a:stretch>
                  <a:fillRect t="-6154" b="-20000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975A4A-A658-9A34-8593-06F44106509B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5974104" y="5327402"/>
            <a:ext cx="93913" cy="56480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098801-1DA8-F011-4227-7F71DEC51E3E}"/>
                  </a:ext>
                </a:extLst>
              </p:cNvPr>
              <p:cNvSpPr txBox="1"/>
              <p:nvPr/>
            </p:nvSpPr>
            <p:spPr>
              <a:xfrm>
                <a:off x="3667081" y="6261542"/>
                <a:ext cx="4134082" cy="4156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 (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)×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𝑠𝑜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098801-1DA8-F011-4227-7F71DEC51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081" y="6261542"/>
                <a:ext cx="4134082" cy="4156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fig3_new_v3.pdf">
            <a:extLst>
              <a:ext uri="{FF2B5EF4-FFF2-40B4-BE49-F238E27FC236}">
                <a16:creationId xmlns:a16="http://schemas.microsoft.com/office/drawing/2014/main" id="{C11696A3-6E0A-3730-EA2E-3D6DF78F2C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354"/>
          <a:stretch/>
        </p:blipFill>
        <p:spPr>
          <a:xfrm>
            <a:off x="28094" y="1401214"/>
            <a:ext cx="4249428" cy="4276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7A49BC-59DB-1517-D9FE-5074E413A046}"/>
                  </a:ext>
                </a:extLst>
              </p:cNvPr>
              <p:cNvSpPr txBox="1"/>
              <p:nvPr/>
            </p:nvSpPr>
            <p:spPr>
              <a:xfrm>
                <a:off x="9791313" y="3031891"/>
                <a:ext cx="1981055" cy="1245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Cambria Math" panose="02040503050406030204" pitchFamily="18" charset="0"/>
                  </a:rPr>
                  <a:t>Max cooperativity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κ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=1600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7A49BC-59DB-1517-D9FE-5074E413A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1313" y="3031891"/>
                <a:ext cx="1981055" cy="1245469"/>
              </a:xfrm>
              <a:prstGeom prst="rect">
                <a:avLst/>
              </a:prstGeom>
              <a:blipFill>
                <a:blip r:embed="rId5"/>
                <a:stretch>
                  <a:fillRect l="-2462" t="-2927" r="-1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fig3_new_v3.pdf">
            <a:extLst>
              <a:ext uri="{FF2B5EF4-FFF2-40B4-BE49-F238E27FC236}">
                <a16:creationId xmlns:a16="http://schemas.microsoft.com/office/drawing/2014/main" id="{FBB3D12A-3222-65AC-2DC0-DE43AD857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00" t="1" r="22453" b="6518"/>
          <a:stretch/>
        </p:blipFill>
        <p:spPr>
          <a:xfrm>
            <a:off x="4805680" y="1420753"/>
            <a:ext cx="4622800" cy="4348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0885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533719-C1EA-9994-8F5B-087D997A0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" y="-472384"/>
            <a:ext cx="11954127" cy="1446550"/>
          </a:xfrm>
        </p:spPr>
        <p:txBody>
          <a:bodyPr/>
          <a:lstStyle/>
          <a:p>
            <a:r>
              <a:rPr lang="en-US" b="0" dirty="0"/>
              <a:t>Interplay between Zeeman and SO field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8F315C-4F46-B172-85AF-ACE43E06BC9A}"/>
              </a:ext>
            </a:extLst>
          </p:cNvPr>
          <p:cNvCxnSpPr>
            <a:cxnSpLocks/>
          </p:cNvCxnSpPr>
          <p:nvPr/>
        </p:nvCxnSpPr>
        <p:spPr>
          <a:xfrm>
            <a:off x="2401823" y="3509778"/>
            <a:ext cx="621793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D930A17-9120-16F7-B8F8-EE164CEA9F2A}"/>
              </a:ext>
            </a:extLst>
          </p:cNvPr>
          <p:cNvSpPr txBox="1"/>
          <p:nvPr/>
        </p:nvSpPr>
        <p:spPr>
          <a:xfrm>
            <a:off x="6205471" y="1997468"/>
            <a:ext cx="4134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the length over which there is a spin flip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6FD93-552B-2C4E-5476-BBB9B1347C34}"/>
              </a:ext>
            </a:extLst>
          </p:cNvPr>
          <p:cNvSpPr txBox="1"/>
          <p:nvPr/>
        </p:nvSpPr>
        <p:spPr>
          <a:xfrm>
            <a:off x="6304863" y="1279979"/>
            <a:ext cx="469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the spin-orbit unit vector over which the spin </a:t>
            </a:r>
            <a:r>
              <a:rPr lang="en-US" dirty="0" err="1"/>
              <a:t>precesses</a:t>
            </a:r>
            <a:r>
              <a:rPr lang="en-US" dirty="0"/>
              <a:t> as it moves in x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0C0B12E-78A0-6EF6-15F3-88778640EF67}"/>
              </a:ext>
            </a:extLst>
          </p:cNvPr>
          <p:cNvCxnSpPr>
            <a:cxnSpLocks/>
          </p:cNvCxnSpPr>
          <p:nvPr/>
        </p:nvCxnSpPr>
        <p:spPr>
          <a:xfrm flipV="1">
            <a:off x="952237" y="3723640"/>
            <a:ext cx="0" cy="84328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B245BE6-DB41-1DB5-D602-BBF3ED5BBD71}"/>
              </a:ext>
            </a:extLst>
          </p:cNvPr>
          <p:cNvCxnSpPr>
            <a:cxnSpLocks/>
          </p:cNvCxnSpPr>
          <p:nvPr/>
        </p:nvCxnSpPr>
        <p:spPr>
          <a:xfrm>
            <a:off x="952237" y="4546074"/>
            <a:ext cx="766204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BB429A4-6BBD-A181-4A07-0158B256EAC1}"/>
              </a:ext>
            </a:extLst>
          </p:cNvPr>
          <p:cNvSpPr txBox="1"/>
          <p:nvPr/>
        </p:nvSpPr>
        <p:spPr>
          <a:xfrm>
            <a:off x="1728951" y="435089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0B903C-1A39-282C-C2B3-1F238036FEF9}"/>
              </a:ext>
            </a:extLst>
          </p:cNvPr>
          <p:cNvSpPr txBox="1"/>
          <p:nvPr/>
        </p:nvSpPr>
        <p:spPr>
          <a:xfrm>
            <a:off x="810211" y="336954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A207DCE-1231-7C0E-59D3-0C2E20470CD5}"/>
              </a:ext>
            </a:extLst>
          </p:cNvPr>
          <p:cNvSpPr/>
          <p:nvPr/>
        </p:nvSpPr>
        <p:spPr>
          <a:xfrm>
            <a:off x="882089" y="4461991"/>
            <a:ext cx="147145" cy="1471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36D677D-327A-1ED5-AB48-C4F563B71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88" y="4454108"/>
            <a:ext cx="167693" cy="167693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7168C8F-8B0D-0765-1C55-29A4C1C62F59}"/>
              </a:ext>
            </a:extLst>
          </p:cNvPr>
          <p:cNvSpPr txBox="1"/>
          <p:nvPr/>
        </p:nvSpPr>
        <p:spPr>
          <a:xfrm>
            <a:off x="805228" y="459445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8254658-9055-8367-96CB-E8860A6B0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3253615"/>
            <a:ext cx="3914775" cy="299085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552794-85A1-C96A-40B2-2CBF7FCF8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39" y="3253615"/>
            <a:ext cx="3914775" cy="29908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9D9689-3473-7B9D-3F27-D4D7A0F2B5E6}"/>
              </a:ext>
            </a:extLst>
          </p:cNvPr>
          <p:cNvCxnSpPr>
            <a:cxnSpLocks/>
          </p:cNvCxnSpPr>
          <p:nvPr/>
        </p:nvCxnSpPr>
        <p:spPr>
          <a:xfrm>
            <a:off x="6369156" y="2902505"/>
            <a:ext cx="59657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1ECC0CB-B157-DA04-94FA-37450A99C6D1}"/>
              </a:ext>
            </a:extLst>
          </p:cNvPr>
          <p:cNvSpPr txBox="1"/>
          <p:nvPr/>
        </p:nvSpPr>
        <p:spPr>
          <a:xfrm>
            <a:off x="8446444" y="3385769"/>
            <a:ext cx="234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Tunneling flips the spin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7569C-7FC7-870F-03F7-1D0CB3BD793C}"/>
              </a:ext>
            </a:extLst>
          </p:cNvPr>
          <p:cNvSpPr txBox="1"/>
          <p:nvPr/>
        </p:nvSpPr>
        <p:spPr>
          <a:xfrm>
            <a:off x="8446443" y="4269442"/>
            <a:ext cx="286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Tunneling preserves the spin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7E4ABE-7DD7-6AE4-5845-3683699D47AD}"/>
              </a:ext>
            </a:extLst>
          </p:cNvPr>
          <p:cNvSpPr txBox="1"/>
          <p:nvPr/>
        </p:nvSpPr>
        <p:spPr>
          <a:xfrm>
            <a:off x="8520546" y="5029894"/>
            <a:ext cx="126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our case: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8DE622-5813-5D24-46FF-813C962B3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866" y="1530592"/>
            <a:ext cx="2813310" cy="765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1348A8-16F1-EE68-4598-4DDF180AC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926" y="2851698"/>
            <a:ext cx="1243587" cy="356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0FB8BB-5008-793B-D3C3-A6D31973D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2811" y="2756973"/>
            <a:ext cx="466345" cy="3017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70B881-006C-5399-EE7D-B919CC056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8518" y="1329656"/>
            <a:ext cx="466345" cy="3017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6972AE-F05E-58E5-16D9-D144818D07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662" y="2020980"/>
            <a:ext cx="368809" cy="3017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7B4073-2810-18FA-0BF1-C48E809F0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4789" y="2795310"/>
            <a:ext cx="234696" cy="2346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4ADD2-CA99-F47D-28BE-CDD04C560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1925" y="5507182"/>
            <a:ext cx="893066" cy="2590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1B10458-ADF4-A83B-550D-06A29E2F9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4597" y="5927112"/>
            <a:ext cx="850394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7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 animBg="1"/>
      <p:bldP spid="38" grpId="0"/>
      <p:bldP spid="2" grpId="0"/>
      <p:bldP spid="2" grpId="1"/>
      <p:bldP spid="4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C3514BB8-F1D4-53FC-3DEF-22BCBA36EF91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123992" y="173521"/>
                <a:ext cx="10607040" cy="1500860"/>
              </a:xfrm>
            </p:spPr>
            <p:txBody>
              <a:bodyPr/>
              <a:lstStyle/>
              <a:p>
                <a:r>
                  <a:rPr lang="en-US" b="0" dirty="0"/>
                  <a:t>Angular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𝑠𝑓</m:t>
                        </m:r>
                      </m:sub>
                    </m:sSub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C3514BB8-F1D4-53FC-3DEF-22BCBA36EF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23992" y="173521"/>
                <a:ext cx="10607040" cy="1500860"/>
              </a:xfrm>
              <a:blipFill>
                <a:blip r:embed="rId2"/>
                <a:stretch>
                  <a:fillRect l="-2931" t="-11336" b="-1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6C8C365-8D8C-3E8E-DA04-EAA3BDE68637}"/>
              </a:ext>
            </a:extLst>
          </p:cNvPr>
          <p:cNvSpPr txBox="1"/>
          <p:nvPr/>
        </p:nvSpPr>
        <p:spPr>
          <a:xfrm>
            <a:off x="1765369" y="1993937"/>
            <a:ext cx="100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g-factors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AEA450-B7BB-D81A-198F-1B8F52F97688}"/>
                  </a:ext>
                </a:extLst>
              </p:cNvPr>
              <p:cNvSpPr txBox="1"/>
              <p:nvPr/>
            </p:nvSpPr>
            <p:spPr>
              <a:xfrm>
                <a:off x="5000976" y="1612785"/>
                <a:ext cx="2516390" cy="66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𝑠𝑓</m:t>
                        </m:r>
                      </m:sub>
                    </m:sSub>
                  </m:oMath>
                </a14:m>
                <a:r>
                  <a:rPr lang="en-US" dirty="0"/>
                  <a:t> for anisotropic g-factors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AEA450-B7BB-D81A-198F-1B8F52F97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976" y="1612785"/>
                <a:ext cx="2516390" cy="668581"/>
              </a:xfrm>
              <a:prstGeom prst="rect">
                <a:avLst/>
              </a:prstGeom>
              <a:blipFill>
                <a:blip r:embed="rId3"/>
                <a:stretch>
                  <a:fillRect l="-1937" t="-6422" r="-484" b="-13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BB82EC4-B70C-5BFD-5556-76C2297CC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81" y="2393573"/>
            <a:ext cx="10778838" cy="3262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551504-2782-146B-C389-328AEBA5CB54}"/>
                  </a:ext>
                </a:extLst>
              </p:cNvPr>
              <p:cNvSpPr txBox="1"/>
              <p:nvPr/>
            </p:nvSpPr>
            <p:spPr>
              <a:xfrm>
                <a:off x="8563280" y="1659646"/>
                <a:ext cx="2516390" cy="66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𝑠𝑓</m:t>
                        </m:r>
                      </m:sub>
                    </m:sSub>
                  </m:oMath>
                </a14:m>
                <a:r>
                  <a:rPr lang="en-US" dirty="0"/>
                  <a:t> for averaged g-factors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551504-2782-146B-C389-328AEBA5C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3280" y="1659646"/>
                <a:ext cx="2516390" cy="668581"/>
              </a:xfrm>
              <a:prstGeom prst="rect">
                <a:avLst/>
              </a:prstGeom>
              <a:blipFill>
                <a:blip r:embed="rId5"/>
                <a:stretch>
                  <a:fillRect l="-2179" t="-5455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E837D37-BE3F-9203-1ED4-108B1A7C6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11" y="6023060"/>
            <a:ext cx="5794260" cy="704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E7CF64-7A67-5502-5CA0-14B4D5245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7312" y="5962804"/>
            <a:ext cx="4239777" cy="7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240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vs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–maps: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/>
                  <a:t> and SOI</a:t>
                </a: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8043" b="-5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spin_phi_dependence_maps.comparison.pdf">
            <a:extLst>
              <a:ext uri="{FF2B5EF4-FFF2-40B4-BE49-F238E27FC236}">
                <a16:creationId xmlns:a16="http://schemas.microsoft.com/office/drawing/2014/main" id="{3A367716-0E40-72E9-B3E7-5F1CC7C48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1" y="1153160"/>
            <a:ext cx="11135360" cy="5567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53447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1D9995-2E93-53BD-8CB3-15FD44E8E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92" y="292030"/>
            <a:ext cx="10607040" cy="769441"/>
          </a:xfrm>
        </p:spPr>
        <p:txBody>
          <a:bodyPr/>
          <a:lstStyle/>
          <a:p>
            <a:r>
              <a:rPr lang="en-US" b="0" dirty="0"/>
              <a:t>Single-dot limit</a:t>
            </a:r>
          </a:p>
        </p:txBody>
      </p:sp>
      <p:pic>
        <p:nvPicPr>
          <p:cNvPr id="8" name="single_dot_limit_11deg.pdf">
            <a:extLst>
              <a:ext uri="{FF2B5EF4-FFF2-40B4-BE49-F238E27FC236}">
                <a16:creationId xmlns:a16="http://schemas.microsoft.com/office/drawing/2014/main" id="{F7309839-8847-BD70-0DE1-341A48784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67" y="1061471"/>
            <a:ext cx="5006133" cy="5624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2E33F2-2DFB-BBD9-DA0D-FE89FB968F41}"/>
              </a:ext>
            </a:extLst>
          </p:cNvPr>
          <p:cNvGrpSpPr/>
          <p:nvPr/>
        </p:nvGrpSpPr>
        <p:grpSpPr>
          <a:xfrm>
            <a:off x="6580730" y="1061471"/>
            <a:ext cx="5138128" cy="2737550"/>
            <a:chOff x="6677891" y="1088754"/>
            <a:chExt cx="5138128" cy="2737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762516-009F-4FCB-902F-304BD97DB00A}"/>
                </a:ext>
              </a:extLst>
            </p:cNvPr>
            <p:cNvSpPr txBox="1"/>
            <p:nvPr/>
          </p:nvSpPr>
          <p:spPr>
            <a:xfrm>
              <a:off x="6690898" y="3456972"/>
              <a:ext cx="5125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Michal et al. Phys. Rev. B 107, L041303 (2023)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D0F3BA-FD71-3A8B-0622-C72BB7EB1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7891" y="1088754"/>
              <a:ext cx="4441248" cy="236821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FC7B615-2363-C459-0647-A9AB7AE28E2B}"/>
              </a:ext>
            </a:extLst>
          </p:cNvPr>
          <p:cNvGrpSpPr/>
          <p:nvPr/>
        </p:nvGrpSpPr>
        <p:grpSpPr>
          <a:xfrm>
            <a:off x="6637057" y="4400333"/>
            <a:ext cx="4384921" cy="1825275"/>
            <a:chOff x="6734218" y="4427616"/>
            <a:chExt cx="4384921" cy="18252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8E4A64-9FC1-15AE-A834-6F071097418C}"/>
                </a:ext>
              </a:extLst>
            </p:cNvPr>
            <p:cNvSpPr txBox="1"/>
            <p:nvPr/>
          </p:nvSpPr>
          <p:spPr>
            <a:xfrm>
              <a:off x="6734218" y="5883559"/>
              <a:ext cx="4023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Bosco et al. PRL 129, 066801 (2022)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E431C4-15D1-1BD0-193F-AE5F4F4C9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4218" y="4427616"/>
              <a:ext cx="4384921" cy="1253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16399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02290" y="376316"/>
            <a:ext cx="10251510" cy="561801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 part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838200" y="1085918"/>
                <a:ext cx="748665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Holes offer new opportunities for spin-photon coupling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Si-MOS hole spins embedded in a high-impedance cavity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Si-MOS hole charge bordering ultra-strong charge-photon coupling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=513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𝑀𝐻𝑧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Unprecedented spin-photon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MHz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First demonstration of sizeable coupling in single dot limit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≃2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MHz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085918"/>
                <a:ext cx="7486650" cy="3416320"/>
              </a:xfrm>
              <a:prstGeom prst="rect">
                <a:avLst/>
              </a:prstGeom>
              <a:blipFill>
                <a:blip r:embed="rId2"/>
                <a:stretch>
                  <a:fillRect l="-570" t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C1BD13-499A-4453-8259-36188C076D1C}" type="slidenum">
              <a:rPr lang="fr-FR" smtClean="0"/>
              <a:t>48</a:t>
            </a:fld>
            <a:endParaRPr lang="fr-F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644"/>
          <a:stretch/>
        </p:blipFill>
        <p:spPr>
          <a:xfrm>
            <a:off x="8610600" y="1552643"/>
            <a:ext cx="2997585" cy="1490532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id="{B2C9273C-917C-4018-98A6-370D7DBD7219}"/>
              </a:ext>
            </a:extLst>
          </p:cNvPr>
          <p:cNvSpPr txBox="1">
            <a:spLocks/>
          </p:cNvSpPr>
          <p:nvPr/>
        </p:nvSpPr>
        <p:spPr>
          <a:xfrm>
            <a:off x="970245" y="4378655"/>
            <a:ext cx="10251510" cy="5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OUTLOOK</a:t>
            </a: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37A6D470-E24F-465B-B817-CED05561740D}"/>
              </a:ext>
            </a:extLst>
          </p:cNvPr>
          <p:cNvSpPr txBox="1"/>
          <p:nvPr/>
        </p:nvSpPr>
        <p:spPr>
          <a:xfrm>
            <a:off x="838200" y="4940456"/>
            <a:ext cx="7486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Ultrastrong</a:t>
            </a:r>
            <a:r>
              <a:rPr lang="en-US" dirty="0"/>
              <a:t> coupling regime theory and two-photon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Multidot</a:t>
            </a:r>
            <a:r>
              <a:rPr lang="en-US" dirty="0"/>
              <a:t>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Missing effects such as inhomogeneous strains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9171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52C11-04E4-5877-8AAC-A67DD1437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943" y="424935"/>
            <a:ext cx="11996057" cy="3200400"/>
          </a:xfrm>
        </p:spPr>
        <p:txBody>
          <a:bodyPr>
            <a:normAutofit/>
          </a:bodyPr>
          <a:lstStyle/>
          <a:p>
            <a:r>
              <a:rPr lang="en-US" dirty="0"/>
              <a:t>4. superconducting proximity effect in hole-based Ge hybrid semi-super devices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A0125-260E-A0BC-0BAA-3FE0AA5A1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984367"/>
            <a:ext cx="8676222" cy="1905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D. </a:t>
            </a:r>
            <a:r>
              <a:rPr lang="en-US" dirty="0" err="1"/>
              <a:t>Míchel</a:t>
            </a:r>
            <a:r>
              <a:rPr lang="en-US" dirty="0"/>
              <a:t> Pino</a:t>
            </a:r>
          </a:p>
          <a:p>
            <a:r>
              <a:rPr lang="en-US" dirty="0"/>
              <a:t>Rubén Seoane Souto</a:t>
            </a:r>
          </a:p>
          <a:p>
            <a:r>
              <a:rPr lang="en-US" dirty="0"/>
              <a:t>María José Calderón</a:t>
            </a:r>
          </a:p>
          <a:p>
            <a:r>
              <a:rPr lang="en-US" dirty="0"/>
              <a:t>Ramón Aguado</a:t>
            </a:r>
          </a:p>
          <a:p>
            <a:r>
              <a:rPr lang="en-US" u="sng" dirty="0"/>
              <a:t>J. C. </a:t>
            </a:r>
            <a:r>
              <a:rPr lang="en-US" u="sng" dirty="0" err="1"/>
              <a:t>Abadillo</a:t>
            </a:r>
            <a:r>
              <a:rPr lang="en-US" u="sng" dirty="0"/>
              <a:t>-Uriel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BEDCE4-261A-07CB-C9D8-70EEDD9159C7}"/>
              </a:ext>
            </a:extLst>
          </p:cNvPr>
          <p:cNvSpPr txBox="1"/>
          <p:nvPr/>
        </p:nvSpPr>
        <p:spPr>
          <a:xfrm>
            <a:off x="5094514" y="60637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Arxiv:2501.00088</a:t>
            </a:r>
          </a:p>
        </p:txBody>
      </p:sp>
    </p:spTree>
    <p:extLst>
      <p:ext uri="{BB962C8B-B14F-4D97-AF65-F5344CB8AC3E}">
        <p14:creationId xmlns:p14="http://schemas.microsoft.com/office/powerpoint/2010/main" val="2255332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8">
            <a:extLst>
              <a:ext uri="{FF2B5EF4-FFF2-40B4-BE49-F238E27FC236}">
                <a16:creationId xmlns:a16="http://schemas.microsoft.com/office/drawing/2014/main" id="{63E40333-6D55-44EA-8A54-4A8CC74D3FCA}"/>
              </a:ext>
            </a:extLst>
          </p:cNvPr>
          <p:cNvSpPr txBox="1">
            <a:spLocks/>
          </p:cNvSpPr>
          <p:nvPr/>
        </p:nvSpPr>
        <p:spPr>
          <a:xfrm>
            <a:off x="164956" y="228694"/>
            <a:ext cx="11883017" cy="1207167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400" dirty="0"/>
              <a:t>Basic </a:t>
            </a:r>
            <a:r>
              <a:rPr lang="es-ES" sz="4400" dirty="0" err="1"/>
              <a:t>operation</a:t>
            </a:r>
            <a:r>
              <a:rPr lang="es-ES" sz="4400" dirty="0"/>
              <a:t> </a:t>
            </a:r>
            <a:r>
              <a:rPr lang="es-ES" sz="4400" dirty="0" err="1"/>
              <a:t>of</a:t>
            </a:r>
            <a:r>
              <a:rPr lang="es-ES" sz="4400" dirty="0"/>
              <a:t> </a:t>
            </a:r>
            <a:r>
              <a:rPr lang="es-ES" sz="4400" dirty="0" err="1"/>
              <a:t>qd</a:t>
            </a:r>
            <a:r>
              <a:rPr lang="es-ES" sz="4400" dirty="0"/>
              <a:t> </a:t>
            </a:r>
            <a:r>
              <a:rPr lang="es-ES" sz="4400" dirty="0" err="1"/>
              <a:t>qubits</a:t>
            </a:r>
            <a:endParaRPr lang="es-ES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63E3DE-C928-4B8A-B116-D978D9FCCA58}"/>
              </a:ext>
            </a:extLst>
          </p:cNvPr>
          <p:cNvSpPr txBox="1">
            <a:spLocks/>
          </p:cNvSpPr>
          <p:nvPr/>
        </p:nvSpPr>
        <p:spPr>
          <a:xfrm>
            <a:off x="4197203" y="1340246"/>
            <a:ext cx="4600691" cy="961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s-ES" sz="1800" dirty="0" err="1">
                <a:solidFill>
                  <a:srgbClr val="FFFFFF"/>
                </a:solidFill>
              </a:rPr>
              <a:t>Electrons</a:t>
            </a:r>
            <a:r>
              <a:rPr lang="es-ES" sz="1800" dirty="0">
                <a:solidFill>
                  <a:srgbClr val="FFFFFF"/>
                </a:solidFill>
              </a:rPr>
              <a:t>/</a:t>
            </a:r>
            <a:r>
              <a:rPr lang="es-ES" sz="1800" dirty="0" err="1">
                <a:solidFill>
                  <a:srgbClr val="FFFFFF"/>
                </a:solidFill>
              </a:rPr>
              <a:t>holes</a:t>
            </a:r>
            <a:r>
              <a:rPr lang="es-ES" sz="1800" dirty="0">
                <a:solidFill>
                  <a:srgbClr val="FFFFFF"/>
                </a:solidFill>
              </a:rPr>
              <a:t> are </a:t>
            </a:r>
            <a:r>
              <a:rPr lang="es-ES" sz="1800" dirty="0" err="1">
                <a:solidFill>
                  <a:srgbClr val="FFFFFF"/>
                </a:solidFill>
              </a:rPr>
              <a:t>confined</a:t>
            </a:r>
            <a:r>
              <a:rPr lang="es-ES" sz="1800" dirty="0">
                <a:solidFill>
                  <a:srgbClr val="FFFFFF"/>
                </a:solidFill>
              </a:rPr>
              <a:t> in a quantum </a:t>
            </a:r>
            <a:r>
              <a:rPr lang="es-ES" sz="1800" dirty="0" err="1">
                <a:solidFill>
                  <a:srgbClr val="FFFFFF"/>
                </a:solidFill>
              </a:rPr>
              <a:t>well</a:t>
            </a:r>
            <a:endParaRPr lang="es-ES" sz="1800" dirty="0">
              <a:solidFill>
                <a:srgbClr val="FFFFFF"/>
              </a:solidFill>
            </a:endParaRPr>
          </a:p>
          <a:p>
            <a:pPr lvl="1"/>
            <a:endParaRPr lang="es-ES" sz="1800" dirty="0">
              <a:solidFill>
                <a:srgbClr val="FFFFFF"/>
              </a:solidFill>
            </a:endParaRPr>
          </a:p>
          <a:p>
            <a:pPr lvl="1"/>
            <a:r>
              <a:rPr lang="es-ES" sz="1800" dirty="0" err="1">
                <a:solidFill>
                  <a:srgbClr val="FFFFFF"/>
                </a:solidFill>
              </a:rPr>
              <a:t>The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electron</a:t>
            </a:r>
            <a:r>
              <a:rPr lang="es-ES" sz="1800" dirty="0">
                <a:solidFill>
                  <a:srgbClr val="FFFFFF"/>
                </a:solidFill>
              </a:rPr>
              <a:t>/</a:t>
            </a:r>
            <a:r>
              <a:rPr lang="es-ES" sz="1800" dirty="0" err="1">
                <a:solidFill>
                  <a:srgbClr val="FFFFFF"/>
                </a:solidFill>
              </a:rPr>
              <a:t>hole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is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pushed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against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the</a:t>
            </a:r>
            <a:r>
              <a:rPr lang="es-ES" sz="1800" dirty="0">
                <a:solidFill>
                  <a:srgbClr val="FFFFFF"/>
                </a:solidFill>
              </a:rPr>
              <a:t> interface</a:t>
            </a:r>
          </a:p>
          <a:p>
            <a:pPr lvl="1"/>
            <a:endParaRPr lang="es-ES" sz="1800" dirty="0">
              <a:solidFill>
                <a:srgbClr val="FFFFFF"/>
              </a:solidFill>
            </a:endParaRPr>
          </a:p>
          <a:p>
            <a:pPr lvl="1"/>
            <a:r>
              <a:rPr lang="es-ES" sz="1800" dirty="0">
                <a:solidFill>
                  <a:srgbClr val="FFFFFF"/>
                </a:solidFill>
              </a:rPr>
              <a:t>Gates are </a:t>
            </a:r>
            <a:r>
              <a:rPr lang="es-ES" sz="1800" dirty="0" err="1">
                <a:solidFill>
                  <a:srgbClr val="FFFFFF"/>
                </a:solidFill>
              </a:rPr>
              <a:t>used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to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manipulate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the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qubits</a:t>
            </a:r>
            <a:endParaRPr lang="es-ES" sz="1800" dirty="0">
              <a:solidFill>
                <a:srgbClr val="FFFFFF"/>
              </a:solidFill>
            </a:endParaRPr>
          </a:p>
          <a:p>
            <a:pPr lvl="1"/>
            <a:endParaRPr lang="es-ES" sz="1800" dirty="0">
              <a:solidFill>
                <a:srgbClr val="FFFFFF"/>
              </a:solidFill>
            </a:endParaRPr>
          </a:p>
          <a:p>
            <a:pPr lvl="1"/>
            <a:r>
              <a:rPr lang="es-ES" sz="1800" dirty="0" err="1">
                <a:solidFill>
                  <a:srgbClr val="FFFFFF"/>
                </a:solidFill>
              </a:rPr>
              <a:t>Readout</a:t>
            </a:r>
            <a:r>
              <a:rPr lang="es-ES" sz="1800" dirty="0">
                <a:solidFill>
                  <a:srgbClr val="FFFFFF"/>
                </a:solidFill>
              </a:rPr>
              <a:t>: spin-</a:t>
            </a:r>
            <a:r>
              <a:rPr lang="es-ES" sz="1800" dirty="0" err="1">
                <a:solidFill>
                  <a:srgbClr val="FFFFFF"/>
                </a:solidFill>
              </a:rPr>
              <a:t>to</a:t>
            </a:r>
            <a:r>
              <a:rPr lang="es-ES" sz="1800" dirty="0">
                <a:solidFill>
                  <a:srgbClr val="FFFFFF"/>
                </a:solidFill>
              </a:rPr>
              <a:t>-</a:t>
            </a:r>
            <a:r>
              <a:rPr lang="es-ES" sz="1800" dirty="0" err="1">
                <a:solidFill>
                  <a:srgbClr val="FFFFFF"/>
                </a:solidFill>
              </a:rPr>
              <a:t>charge</a:t>
            </a:r>
            <a:r>
              <a:rPr lang="es-ES" sz="1800" dirty="0">
                <a:solidFill>
                  <a:srgbClr val="FFFFFF"/>
                </a:solidFill>
              </a:rPr>
              <a:t> conversión</a:t>
            </a:r>
          </a:p>
          <a:p>
            <a:pPr lvl="1"/>
            <a:endParaRPr lang="es-ES" sz="1800" dirty="0">
              <a:solidFill>
                <a:srgbClr val="FFFFFF"/>
              </a:solidFill>
            </a:endParaRPr>
          </a:p>
          <a:p>
            <a:pPr lvl="1"/>
            <a:r>
              <a:rPr lang="es-ES" sz="1800" dirty="0">
                <a:solidFill>
                  <a:srgbClr val="FFFFFF"/>
                </a:solidFill>
              </a:rPr>
              <a:t>Original </a:t>
            </a:r>
            <a:r>
              <a:rPr lang="es-ES" sz="1800" dirty="0" err="1">
                <a:solidFill>
                  <a:srgbClr val="FFFFFF"/>
                </a:solidFill>
              </a:rPr>
              <a:t>implementations</a:t>
            </a:r>
            <a:r>
              <a:rPr lang="es-ES" sz="1800" dirty="0">
                <a:solidFill>
                  <a:srgbClr val="FFFFFF"/>
                </a:solidFill>
              </a:rPr>
              <a:t> in </a:t>
            </a:r>
            <a:r>
              <a:rPr lang="es-ES" sz="1800" dirty="0" err="1">
                <a:solidFill>
                  <a:srgbClr val="FFFFFF"/>
                </a:solidFill>
              </a:rPr>
              <a:t>GaAs</a:t>
            </a:r>
            <a:r>
              <a:rPr lang="es-ES" sz="1800" dirty="0">
                <a:solidFill>
                  <a:srgbClr val="FFFFFF"/>
                </a:solidFill>
              </a:rPr>
              <a:t>/</a:t>
            </a:r>
            <a:r>
              <a:rPr lang="es-ES" sz="1800" dirty="0" err="1">
                <a:solidFill>
                  <a:srgbClr val="FFFFFF"/>
                </a:solidFill>
              </a:rPr>
              <a:t>AlGaAs</a:t>
            </a:r>
            <a:r>
              <a:rPr lang="es-ES" sz="1800" dirty="0">
                <a:solidFill>
                  <a:srgbClr val="FFFFFF"/>
                </a:solidFill>
              </a:rPr>
              <a:t> </a:t>
            </a:r>
            <a:r>
              <a:rPr lang="es-ES" sz="1800" dirty="0" err="1">
                <a:solidFill>
                  <a:srgbClr val="FFFFFF"/>
                </a:solidFill>
              </a:rPr>
              <a:t>heterostructures</a:t>
            </a:r>
            <a:endParaRPr lang="es-ES" sz="1800" dirty="0">
              <a:solidFill>
                <a:srgbClr val="FFFFFF"/>
              </a:solidFill>
            </a:endParaRPr>
          </a:p>
          <a:p>
            <a:pPr marL="577850" lvl="2" indent="0">
              <a:buNone/>
            </a:pP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BACE709-11C4-4DA4-8BB3-EA7689466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03" y="1103350"/>
            <a:ext cx="4112456" cy="519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746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EB56A-D658-34FD-452E-4B668E4DC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78F45-9A7E-3AB5-9A36-93E4C507C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2" y="179160"/>
            <a:ext cx="9905998" cy="1240971"/>
          </a:xfrm>
        </p:spPr>
        <p:txBody>
          <a:bodyPr/>
          <a:lstStyle/>
          <a:p>
            <a:r>
              <a:rPr lang="en-US" dirty="0"/>
              <a:t>Why Hybrid devices &amp; why Ge?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D2E171-D429-116B-61A4-6BFA3684DE6A}"/>
              </a:ext>
            </a:extLst>
          </p:cNvPr>
          <p:cNvSpPr txBox="1"/>
          <p:nvPr/>
        </p:nvSpPr>
        <p:spPr>
          <a:xfrm>
            <a:off x="501332" y="1519107"/>
            <a:ext cx="7194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Hybrid super-semi devices.  Connectivity + gate-tunability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Andreev spin qubits, </a:t>
            </a:r>
            <a:r>
              <a:rPr lang="en-US" dirty="0" err="1">
                <a:latin typeface="Century Gothic" panose="020B0502020202020204" pitchFamily="34" charset="0"/>
              </a:rPr>
              <a:t>gatemons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9EEB87-1370-AD23-F3C6-63E12128F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980" y="3316733"/>
            <a:ext cx="4991100" cy="2273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EB6653-7F3B-AA08-45D2-8703E195F417}"/>
              </a:ext>
            </a:extLst>
          </p:cNvPr>
          <p:cNvSpPr txBox="1"/>
          <p:nvPr/>
        </p:nvSpPr>
        <p:spPr>
          <a:xfrm>
            <a:off x="6948514" y="5820732"/>
            <a:ext cx="719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Hays et al., Science 373, 6553 pp. 430-433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9AC1DC-CEF8-4153-8C94-EB9CE39AB699}"/>
              </a:ext>
            </a:extLst>
          </p:cNvPr>
          <p:cNvSpPr txBox="1"/>
          <p:nvPr/>
        </p:nvSpPr>
        <p:spPr>
          <a:xfrm>
            <a:off x="483706" y="3915168"/>
            <a:ext cx="70965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InAs</a:t>
            </a:r>
            <a:r>
              <a:rPr lang="en-US" dirty="0"/>
              <a:t> Andreev Spin Qubits show limited coherence</a:t>
            </a:r>
            <a:br>
              <a:rPr lang="en-US" dirty="0"/>
            </a:br>
            <a:r>
              <a:rPr lang="en-US" sz="1800" dirty="0"/>
              <a:t>Pita Vidal et al., Nature Physics 19, 1110-1115 (2023)</a:t>
            </a:r>
            <a:br>
              <a:rPr lang="en-US" sz="1800" dirty="0"/>
            </a:br>
            <a:r>
              <a:rPr lang="en-US" sz="1800" dirty="0">
                <a:latin typeface="Century Gothic" panose="020B0502020202020204" pitchFamily="34" charset="0"/>
              </a:rPr>
              <a:t>Hays et al., Science 373, 6553 pp. 430-433</a:t>
            </a:r>
            <a:endParaRPr lang="en-US" sz="18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7F1E3E-C47E-2785-F6A5-1F5865332996}"/>
              </a:ext>
            </a:extLst>
          </p:cNvPr>
          <p:cNvSpPr/>
          <p:nvPr/>
        </p:nvSpPr>
        <p:spPr>
          <a:xfrm>
            <a:off x="7580244" y="1330820"/>
            <a:ext cx="1802295" cy="1166192"/>
          </a:xfrm>
          <a:prstGeom prst="ellipse">
            <a:avLst/>
          </a:prstGeom>
          <a:solidFill>
            <a:srgbClr val="00B050">
              <a:alpha val="6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Semiconductor Spin</a:t>
            </a:r>
            <a:br>
              <a:rPr lang="en-US" dirty="0"/>
            </a:br>
            <a:r>
              <a:rPr lang="en-US" dirty="0"/>
              <a:t>qubits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E49CA6-33A2-2001-9DF2-DB93160B98E1}"/>
              </a:ext>
            </a:extLst>
          </p:cNvPr>
          <p:cNvSpPr/>
          <p:nvPr/>
        </p:nvSpPr>
        <p:spPr>
          <a:xfrm>
            <a:off x="8885997" y="1330820"/>
            <a:ext cx="1802295" cy="1166192"/>
          </a:xfrm>
          <a:prstGeom prst="ellipse">
            <a:avLst/>
          </a:prstGeom>
          <a:solidFill>
            <a:srgbClr val="FF0000">
              <a:alpha val="6119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Superconducting qubits</a:t>
            </a:r>
          </a:p>
        </p:txBody>
      </p:sp>
    </p:spTree>
    <p:extLst>
      <p:ext uri="{BB962C8B-B14F-4D97-AF65-F5344CB8AC3E}">
        <p14:creationId xmlns:p14="http://schemas.microsoft.com/office/powerpoint/2010/main" val="7881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4005" y="-2309627"/>
            <a:ext cx="12160114" cy="3183842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Holes as candidates for hybridization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B2CE7AFD-EFDA-10C9-A542-00EA4EAAFE80}"/>
              </a:ext>
            </a:extLst>
          </p:cNvPr>
          <p:cNvSpPr txBox="1">
            <a:spLocks/>
          </p:cNvSpPr>
          <p:nvPr/>
        </p:nvSpPr>
        <p:spPr>
          <a:xfrm>
            <a:off x="443007" y="4106155"/>
            <a:ext cx="5691055" cy="34163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Spin qubit properties are gate-tunable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821AC3-F016-AF99-FD41-29B86658CC40}"/>
                  </a:ext>
                </a:extLst>
              </p:cNvPr>
              <p:cNvSpPr txBox="1"/>
              <p:nvPr/>
            </p:nvSpPr>
            <p:spPr>
              <a:xfrm>
                <a:off x="443007" y="1002449"/>
                <a:ext cx="6642327" cy="3499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Unusual forms of SOC :</a:t>
                </a:r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𝑐𝑢𝑏𝑖𝑐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sSubSup>
                      <m:sSub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1"/>
                          <m:t>□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endParaRPr lang="en-US" dirty="0">
                  <a:latin typeface="+mj-lt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Strain induced: </a:t>
                </a:r>
                <a:r>
                  <a:rPr lang="en-US" sz="14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J.C. </a:t>
                </a:r>
                <a:r>
                  <a:rPr lang="en-US" sz="1400" dirty="0" err="1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Abadillo</a:t>
                </a:r>
                <a:r>
                  <a:rPr lang="en-US" sz="14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-Uriel et al., </a:t>
                </a:r>
                <a:r>
                  <a:rPr lang="en-US" sz="1400" dirty="0"/>
                  <a:t>PRL </a:t>
                </a:r>
                <a:r>
                  <a:rPr lang="en-US" sz="1400" b="1" dirty="0"/>
                  <a:t>131</a:t>
                </a:r>
                <a:r>
                  <a:rPr lang="en-US" sz="1400" dirty="0"/>
                  <a:t>, 097002 (2023)</a:t>
                </a:r>
                <a:br>
                  <a:rPr lang="en-US" sz="1400" dirty="0"/>
                </a:br>
                <a:br>
                  <a:rPr lang="en-US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Linear </a:t>
                </a:r>
                <a:r>
                  <a:rPr lang="en-US" dirty="0" err="1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Rashba</a:t>
                </a:r>
                <a:r>
                  <a:rPr lang="en-US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	M</a:t>
                </a:r>
                <a:r>
                  <a:rPr lang="en-US" sz="1400" dirty="0"/>
                  <a:t>ichal et al., Phys. Rev. B 103, 045305 (2021)</a:t>
                </a:r>
              </a:p>
              <a:p>
                <a:r>
                  <a:rPr lang="en-US" sz="1400" dirty="0"/>
                  <a:t>				Bosco et al., Phys. Rev. B 104, 115425 (2021)</a:t>
                </a:r>
                <a:br>
                  <a:rPr lang="en-US" sz="1400" dirty="0"/>
                </a:br>
                <a:br>
                  <a:rPr lang="en-US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Inseparable electric effects: </a:t>
                </a:r>
                <a:r>
                  <a:rPr lang="en-US" sz="14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B. Martínez, J.C. </a:t>
                </a:r>
                <a:r>
                  <a:rPr lang="en-US" sz="1400" dirty="0" err="1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Abadillo</a:t>
                </a:r>
                <a:r>
                  <a:rPr lang="en-US" sz="14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Uriel, et al., 								</a:t>
                </a:r>
                <a:r>
                  <a:rPr lang="en-US" sz="1400" dirty="0"/>
                  <a:t>PRB 106, 235426 (2022)</a:t>
                </a:r>
                <a:br>
                  <a:rPr lang="en-US" sz="14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br>
                  <a:rPr lang="en-US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baseline="-25000" dirty="0">
                  <a:latin typeface="+mj-lt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821AC3-F016-AF99-FD41-29B86658C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07" y="1002449"/>
                <a:ext cx="6642327" cy="3499804"/>
              </a:xfrm>
              <a:prstGeom prst="rect">
                <a:avLst/>
              </a:prstGeom>
              <a:blipFill>
                <a:blip r:embed="rId4"/>
                <a:stretch>
                  <a:fillRect l="-956" t="-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ubtitle 1">
            <a:extLst>
              <a:ext uri="{FF2B5EF4-FFF2-40B4-BE49-F238E27FC236}">
                <a16:creationId xmlns:a16="http://schemas.microsoft.com/office/drawing/2014/main" id="{845CA36B-5F82-A554-1E9A-23EA37109883}"/>
              </a:ext>
            </a:extLst>
          </p:cNvPr>
          <p:cNvSpPr txBox="1">
            <a:spLocks/>
          </p:cNvSpPr>
          <p:nvPr/>
        </p:nvSpPr>
        <p:spPr>
          <a:xfrm>
            <a:off x="1023219" y="4657619"/>
            <a:ext cx="10221686" cy="3970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Question is then: what happens if we add superconductivity to the mix?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1C415D-DD50-0FD5-65BD-665D0542D823}"/>
              </a:ext>
            </a:extLst>
          </p:cNvPr>
          <p:cNvSpPr txBox="1"/>
          <p:nvPr/>
        </p:nvSpPr>
        <p:spPr>
          <a:xfrm>
            <a:off x="947095" y="5029448"/>
            <a:ext cx="718980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First super-Ge devices show a large induced gap</a:t>
            </a:r>
            <a:br>
              <a:rPr lang="en-US" dirty="0"/>
            </a:br>
            <a:r>
              <a:rPr lang="en-US" dirty="0"/>
              <a:t>~60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eV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1400" dirty="0"/>
              <a:t>Lakic et al., Nat. Materials (2025); </a:t>
            </a:r>
            <a:r>
              <a:rPr lang="en-US" sz="1400" dirty="0" err="1"/>
              <a:t>Tosato</a:t>
            </a:r>
            <a:r>
              <a:rPr lang="en-US" sz="1400" dirty="0"/>
              <a:t> et al., Nat Comms 4 23 (2023); Sagi et al., Nat Comms 15, 6400 (2024).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F0FFE7-9C41-998D-F05D-F8D0844FA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024" y="4950959"/>
            <a:ext cx="2865411" cy="1432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AA15AB-9163-5F92-E667-17F7B57C6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1645" y="1456211"/>
            <a:ext cx="3773260" cy="26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1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DD4F6-96C2-C704-B7E6-98FC7F1EC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56F4BD3-8EBA-696A-78E5-9673DF130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Comprehensive study of the proximity effect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A39551-788B-3F9A-424A-8FBED4CC8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38" y="999349"/>
            <a:ext cx="2406938" cy="6430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F7BCAF-7823-07E8-1C36-D90522D97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65" y="1785460"/>
            <a:ext cx="8742375" cy="20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929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9B2706-692C-9CD0-80CD-E66BE4AC3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21E3523-99A4-F1B5-E1BD-135E351D7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Effective CB pairing effects into the 4kp model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9CD2C8-2EDE-DD85-4B2F-B2C241AEC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118" y="3211817"/>
            <a:ext cx="7772400" cy="280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2B024-F294-EE25-F571-4E7A46C83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905" y="1051195"/>
            <a:ext cx="2010190" cy="382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5C441E-9A1A-CD34-DF16-BDFD30318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32" y="1434088"/>
            <a:ext cx="4346377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960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37846BA-EA71-86B3-41E6-8BA7DF680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FD02BE7-C040-F4C3-9A50-E95E0898D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Full 4kp model for 2DHG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676A4-8127-7E44-868B-6C957D41C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04046"/>
            <a:ext cx="7772400" cy="845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46726-F374-12FC-519B-C005666D9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32" y="3080657"/>
            <a:ext cx="4088061" cy="3527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CDB9C9-19D4-504B-E8BF-804DB5D73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428" y="2963576"/>
            <a:ext cx="4252630" cy="3770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6AFD2E-8D3D-416D-9581-1C5276D9F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575" y="4990638"/>
            <a:ext cx="3655482" cy="84545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1497D24-5C7B-7004-E6B0-2F6FDC784E7E}"/>
              </a:ext>
            </a:extLst>
          </p:cNvPr>
          <p:cNvSpPr/>
          <p:nvPr/>
        </p:nvSpPr>
        <p:spPr>
          <a:xfrm>
            <a:off x="2394857" y="6030686"/>
            <a:ext cx="827314" cy="703316"/>
          </a:xfrm>
          <a:prstGeom prst="ellipse">
            <a:avLst/>
          </a:prstGeom>
          <a:noFill/>
          <a:ln w="25400">
            <a:solidFill>
              <a:srgbClr val="FF0C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789AE9-EF30-F432-1C16-57F0BFE84355}"/>
              </a:ext>
            </a:extLst>
          </p:cNvPr>
          <p:cNvSpPr/>
          <p:nvPr/>
        </p:nvSpPr>
        <p:spPr>
          <a:xfrm>
            <a:off x="2310662" y="4947869"/>
            <a:ext cx="827314" cy="703316"/>
          </a:xfrm>
          <a:prstGeom prst="ellipse">
            <a:avLst/>
          </a:prstGeom>
          <a:noFill/>
          <a:ln w="25400">
            <a:solidFill>
              <a:srgbClr val="FF0C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49BE704-BA1D-B531-02F0-38AE5C676640}"/>
              </a:ext>
            </a:extLst>
          </p:cNvPr>
          <p:cNvSpPr/>
          <p:nvPr/>
        </p:nvSpPr>
        <p:spPr>
          <a:xfrm>
            <a:off x="2292092" y="4275736"/>
            <a:ext cx="827314" cy="703316"/>
          </a:xfrm>
          <a:prstGeom prst="ellipse">
            <a:avLst/>
          </a:prstGeom>
          <a:noFill/>
          <a:ln w="25400">
            <a:solidFill>
              <a:srgbClr val="FF0C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7F96C2-7590-54CE-3B9D-2067D7CA5A72}"/>
              </a:ext>
            </a:extLst>
          </p:cNvPr>
          <p:cNvSpPr/>
          <p:nvPr/>
        </p:nvSpPr>
        <p:spPr>
          <a:xfrm>
            <a:off x="6117771" y="6151059"/>
            <a:ext cx="827314" cy="703316"/>
          </a:xfrm>
          <a:prstGeom prst="ellipse">
            <a:avLst/>
          </a:prstGeom>
          <a:noFill/>
          <a:ln w="25400">
            <a:solidFill>
              <a:srgbClr val="FF0C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59C381-4A08-415B-8D34-2BF5ECCBBD91}"/>
              </a:ext>
            </a:extLst>
          </p:cNvPr>
          <p:cNvSpPr/>
          <p:nvPr/>
        </p:nvSpPr>
        <p:spPr>
          <a:xfrm>
            <a:off x="6727371" y="5185323"/>
            <a:ext cx="827314" cy="703316"/>
          </a:xfrm>
          <a:prstGeom prst="ellipse">
            <a:avLst/>
          </a:prstGeom>
          <a:noFill/>
          <a:ln w="25400">
            <a:solidFill>
              <a:srgbClr val="FF0C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407E7B-F9D1-C0CB-60FB-F5FCACCDEC0F}"/>
              </a:ext>
            </a:extLst>
          </p:cNvPr>
          <p:cNvSpPr/>
          <p:nvPr/>
        </p:nvSpPr>
        <p:spPr>
          <a:xfrm>
            <a:off x="6727371" y="4627394"/>
            <a:ext cx="827314" cy="703316"/>
          </a:xfrm>
          <a:prstGeom prst="ellipse">
            <a:avLst/>
          </a:prstGeom>
          <a:noFill/>
          <a:ln w="25400">
            <a:solidFill>
              <a:srgbClr val="FF0C0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0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390B8B4-C743-9F37-F697-C91633FA5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FD8258C-5D22-5645-9A28-4D5FCF180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CB PAIRING EFFECTS IN THE RASHBA BASIS (OR KL BASIS)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A0FEED9E-7CEB-E79A-A975-12B6C79DF797}"/>
              </a:ext>
            </a:extLst>
          </p:cNvPr>
          <p:cNvSpPr txBox="1">
            <a:spLocks/>
          </p:cNvSpPr>
          <p:nvPr/>
        </p:nvSpPr>
        <p:spPr>
          <a:xfrm>
            <a:off x="622759" y="1256487"/>
            <a:ext cx="8884829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Analytical effective Hamiltonian in the </a:t>
            </a:r>
            <a:r>
              <a:rPr lang="en-US" sz="1600" dirty="0" err="1"/>
              <a:t>eigenbasis</a:t>
            </a:r>
            <a:r>
              <a:rPr lang="en-US" sz="1600" dirty="0"/>
              <a:t> of the hole subspace: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C7E37D2A-61A7-FEDB-F255-AF6A1362DCDE}"/>
              </a:ext>
            </a:extLst>
          </p:cNvPr>
          <p:cNvSpPr txBox="1">
            <a:spLocks/>
          </p:cNvSpPr>
          <p:nvPr/>
        </p:nvSpPr>
        <p:spPr>
          <a:xfrm>
            <a:off x="451126" y="3279958"/>
            <a:ext cx="10882874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We get intra- and inter-band effective pairings (k- and spin-dependent)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FF15AC-3E58-3160-2A46-2E1D50A62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335" y="1570419"/>
            <a:ext cx="4429536" cy="936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EFCAE6-9C1F-DFFE-42F0-E34607209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335" y="2651984"/>
            <a:ext cx="2825750" cy="6121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60E1C1-675A-7746-7913-2BDCA11BE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5106" y="1413453"/>
            <a:ext cx="3720353" cy="21782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1465C6-7937-990A-4300-37A6D67EF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23" y="3609737"/>
            <a:ext cx="7772400" cy="31107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052E61-50CC-BB2E-2178-A2CD86698DD8}"/>
              </a:ext>
            </a:extLst>
          </p:cNvPr>
          <p:cNvSpPr txBox="1"/>
          <p:nvPr/>
        </p:nvSpPr>
        <p:spPr>
          <a:xfrm>
            <a:off x="8914677" y="4392793"/>
            <a:ext cx="26012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Minigaps are gate tunable</a:t>
            </a:r>
            <a:r>
              <a:rPr lang="en-US" dirty="0">
                <a:latin typeface="+mj-lt"/>
                <a:cs typeface="Calibri" panose="020F0502020204030204" pitchFamily="34" charset="0"/>
              </a:rPr>
              <a:t>, anisotropic, and k-dependent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E6A9C59-CC44-BBC4-6619-C2AEBC9E7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64B7851-0A25-A274-7691-71BA40500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HH-</a:t>
            </a:r>
            <a:r>
              <a:rPr lang="en-US" sz="3600" dirty="0" err="1"/>
              <a:t>lh</a:t>
            </a:r>
            <a:r>
              <a:rPr lang="en-US" sz="3600" dirty="0"/>
              <a:t> PAIRING EFFECTS IN THE RASHBA BASIS (OR KL BASIS)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80204C8-040C-95E3-A0ED-5A4860F66891}"/>
              </a:ext>
            </a:extLst>
          </p:cNvPr>
          <p:cNvSpPr txBox="1">
            <a:spLocks/>
          </p:cNvSpPr>
          <p:nvPr/>
        </p:nvSpPr>
        <p:spPr>
          <a:xfrm>
            <a:off x="9382539" y="6320155"/>
            <a:ext cx="254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/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BD3B08C3-40C5-B65E-0AC1-A944F1858694}"/>
              </a:ext>
            </a:extLst>
          </p:cNvPr>
          <p:cNvSpPr txBox="1">
            <a:spLocks/>
          </p:cNvSpPr>
          <p:nvPr/>
        </p:nvSpPr>
        <p:spPr>
          <a:xfrm>
            <a:off x="622759" y="1256487"/>
            <a:ext cx="8884829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Analytical effective Hamiltonian in the </a:t>
            </a:r>
            <a:r>
              <a:rPr lang="en-US" sz="1600" dirty="0" err="1"/>
              <a:t>eigenbasis</a:t>
            </a:r>
            <a:r>
              <a:rPr lang="en-US" sz="1600" dirty="0"/>
              <a:t> of the hole subspace: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CF687246-E42E-7590-F170-909789C90BA8}"/>
              </a:ext>
            </a:extLst>
          </p:cNvPr>
          <p:cNvSpPr txBox="1">
            <a:spLocks/>
          </p:cNvSpPr>
          <p:nvPr/>
        </p:nvSpPr>
        <p:spPr>
          <a:xfrm>
            <a:off x="451126" y="3279958"/>
            <a:ext cx="10882874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We get intra- and inter-band effective pairings (k- and spin-dependent)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6D683A-F04F-68A2-7E94-BDAC24FEE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335" y="1570419"/>
            <a:ext cx="4429536" cy="936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8AC934-23D0-68FA-B7DC-05042CE7B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335" y="2651984"/>
            <a:ext cx="2825750" cy="6121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B3CB9F-F9F5-C11B-6425-A7AC1CF2E6A4}"/>
              </a:ext>
            </a:extLst>
          </p:cNvPr>
          <p:cNvSpPr txBox="1"/>
          <p:nvPr/>
        </p:nvSpPr>
        <p:spPr>
          <a:xfrm>
            <a:off x="7345984" y="4401184"/>
            <a:ext cx="2601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For more negative </a:t>
            </a:r>
            <a:r>
              <a:rPr lang="en-US" dirty="0">
                <a:latin typeface="Symbol" pitchFamily="2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Fermi-level </a:t>
            </a:r>
            <a:r>
              <a:rPr lang="en-US" dirty="0" err="1">
                <a:ea typeface="Calibri" panose="020F0502020204030204" pitchFamily="34" charset="0"/>
                <a:cs typeface="Calibri" panose="020F0502020204030204" pitchFamily="34" charset="0"/>
              </a:rPr>
              <a:t>anticrossings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occur at higher k</a:t>
            </a:r>
            <a:endParaRPr lang="en-US" baseline="-25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98C622-7335-C502-C6B9-12BC8D8E1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589" y="1125202"/>
            <a:ext cx="3143549" cy="2138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07511F-6D9C-AD8C-0BF4-B9971D845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324" y="3897535"/>
            <a:ext cx="2108381" cy="274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9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D1870CE-8C8D-CFBF-2B4D-2BCE27DC5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341751-5028-EB9B-5B27-7ADB6810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MIXED PAIRING EFFECTS IN THE RASHBA BASIS (OR KL BASIS)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3D9CD69B-44C5-5719-EC99-1AA9FD8ED031}"/>
              </a:ext>
            </a:extLst>
          </p:cNvPr>
          <p:cNvSpPr txBox="1">
            <a:spLocks/>
          </p:cNvSpPr>
          <p:nvPr/>
        </p:nvSpPr>
        <p:spPr>
          <a:xfrm>
            <a:off x="622759" y="1256487"/>
            <a:ext cx="8884829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Mixed HH-LH pairing terms are allowed for lower symmetry: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D3D6C3-FB7A-6B46-AD42-8A7E93B58E89}"/>
              </a:ext>
            </a:extLst>
          </p:cNvPr>
          <p:cNvSpPr txBox="1"/>
          <p:nvPr/>
        </p:nvSpPr>
        <p:spPr>
          <a:xfrm>
            <a:off x="6292501" y="4622326"/>
            <a:ext cx="2601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Linear-in-k. Quite anisotropic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F9144D-8AF7-17A0-94B9-5B4C8A7CF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24" y="1747890"/>
            <a:ext cx="5912223" cy="1115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7C9CD7-4837-E87A-4049-12C2BCB3D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446" y="1101445"/>
            <a:ext cx="3899647" cy="2408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B67858-90BA-EE05-E061-81BE63835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867" y="3142123"/>
            <a:ext cx="2475380" cy="360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55B44B3-5B10-940F-F545-5B044B521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BEFCE91-07EF-5F35-68AA-A4E833203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PUTTING IT TOGETHER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2420D-A634-6FED-1F1F-34DE0C0D09AE}"/>
              </a:ext>
            </a:extLst>
          </p:cNvPr>
          <p:cNvSpPr txBox="1"/>
          <p:nvPr/>
        </p:nvSpPr>
        <p:spPr>
          <a:xfrm>
            <a:off x="357715" y="1374498"/>
            <a:ext cx="5652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CB proximity:</a:t>
            </a:r>
            <a:endParaRPr lang="en-US" baseline="-25000" dirty="0">
              <a:effectLst>
                <a:outerShdw blurRad="50800" dist="50800" dir="5400000" algn="ctr" rotWithShape="0">
                  <a:srgbClr val="000000"/>
                </a:outerShdw>
              </a:effectLst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7FBA2-69FC-A8D8-8BBD-416E4E4B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150" y="1836263"/>
            <a:ext cx="2010190" cy="382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EEADAB-BE8A-4B99-CD7B-7574CDF484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624" y="2390608"/>
            <a:ext cx="3424530" cy="22662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F3CC11-9A7B-21A3-3ABA-DF87CB07016F}"/>
              </a:ext>
            </a:extLst>
          </p:cNvPr>
          <p:cNvSpPr txBox="1"/>
          <p:nvPr/>
        </p:nvSpPr>
        <p:spPr>
          <a:xfrm>
            <a:off x="622759" y="4943736"/>
            <a:ext cx="2601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Minigaps are gate tunable</a:t>
            </a:r>
            <a:r>
              <a:rPr lang="en-US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+mj-lt"/>
                <a:cs typeface="Calibri" panose="020F0502020204030204" pitchFamily="34" charset="0"/>
              </a:rPr>
              <a:t>, anisotropic, and k-dependent (quadratic)</a:t>
            </a:r>
            <a:endParaRPr lang="en-US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0B8B7D-DF7B-FA8E-C3DE-116698384EC0}"/>
              </a:ext>
            </a:extLst>
          </p:cNvPr>
          <p:cNvSpPr/>
          <p:nvPr/>
        </p:nvSpPr>
        <p:spPr>
          <a:xfrm>
            <a:off x="106018" y="1166191"/>
            <a:ext cx="3875668" cy="497787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48756A-8F41-1EC3-668D-F0A14020C4E5}"/>
              </a:ext>
            </a:extLst>
          </p:cNvPr>
          <p:cNvSpPr txBox="1"/>
          <p:nvPr/>
        </p:nvSpPr>
        <p:spPr>
          <a:xfrm>
            <a:off x="4419511" y="1367871"/>
            <a:ext cx="5652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HH &amp; LH proximity:</a:t>
            </a:r>
            <a:endParaRPr lang="en-US" baseline="-25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CFD6D23-CD72-6B9F-93EA-D3726CC9BE68}"/>
              </a:ext>
            </a:extLst>
          </p:cNvPr>
          <p:cNvSpPr/>
          <p:nvPr/>
        </p:nvSpPr>
        <p:spPr>
          <a:xfrm>
            <a:off x="4167814" y="1159564"/>
            <a:ext cx="3875668" cy="497787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EB4ECF-9536-7B34-EEC1-280025A276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5651" y="2468732"/>
            <a:ext cx="2108381" cy="2746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B78D93-8582-93F0-7462-0E76ABCF623C}"/>
              </a:ext>
            </a:extLst>
          </p:cNvPr>
          <p:cNvSpPr txBox="1"/>
          <p:nvPr/>
        </p:nvSpPr>
        <p:spPr>
          <a:xfrm>
            <a:off x="4782997" y="5213309"/>
            <a:ext cx="29851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For more negative </a:t>
            </a:r>
            <a:r>
              <a:rPr lang="en-US" dirty="0">
                <a:latin typeface="Symbol" pitchFamily="2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Fermi-level </a:t>
            </a:r>
            <a:r>
              <a:rPr lang="en-US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anticrossings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occur at higher k</a:t>
            </a:r>
            <a:endParaRPr lang="en-US" baseline="-25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6E83A-1724-06D1-E7B0-BDE5DBA26C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61818" y="1786001"/>
            <a:ext cx="2636204" cy="6127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62D6E0-E4E3-3C8F-0913-7C8AA9C57773}"/>
              </a:ext>
            </a:extLst>
          </p:cNvPr>
          <p:cNvSpPr txBox="1"/>
          <p:nvPr/>
        </p:nvSpPr>
        <p:spPr>
          <a:xfrm>
            <a:off x="8471847" y="5561059"/>
            <a:ext cx="3462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Linear-in-k. Quite anisotropic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6B43FCC-2DF2-1FDC-B17A-1542BA5978F0}"/>
              </a:ext>
            </a:extLst>
          </p:cNvPr>
          <p:cNvSpPr/>
          <p:nvPr/>
        </p:nvSpPr>
        <p:spPr>
          <a:xfrm>
            <a:off x="8196478" y="1159566"/>
            <a:ext cx="3875668" cy="497787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8005E5-4E35-88DA-694C-025F9C6C275B}"/>
              </a:ext>
            </a:extLst>
          </p:cNvPr>
          <p:cNvSpPr txBox="1"/>
          <p:nvPr/>
        </p:nvSpPr>
        <p:spPr>
          <a:xfrm>
            <a:off x="8487932" y="1205460"/>
            <a:ext cx="5652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Mixed HH-LH proximity:</a:t>
            </a:r>
            <a:endParaRPr lang="en-US" baseline="-25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C4F1A55-AB44-6A9A-3600-5192B787DC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68143" y="2432087"/>
            <a:ext cx="1946285" cy="289543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9713E7-B21B-6C45-A604-A0B2FD055CCC}"/>
              </a:ext>
            </a:extLst>
          </p:cNvPr>
          <p:cNvCxnSpPr>
            <a:cxnSpLocks/>
          </p:cNvCxnSpPr>
          <p:nvPr/>
        </p:nvCxnSpPr>
        <p:spPr>
          <a:xfrm>
            <a:off x="2562625" y="3284285"/>
            <a:ext cx="413657" cy="0"/>
          </a:xfrm>
          <a:prstGeom prst="line">
            <a:avLst/>
          </a:prstGeom>
          <a:ln w="12700">
            <a:solidFill>
              <a:srgbClr val="02B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C99F28-DD31-34F4-280D-CCB16C7CED0C}"/>
              </a:ext>
            </a:extLst>
          </p:cNvPr>
          <p:cNvCxnSpPr>
            <a:cxnSpLocks/>
          </p:cNvCxnSpPr>
          <p:nvPr/>
        </p:nvCxnSpPr>
        <p:spPr>
          <a:xfrm>
            <a:off x="2562625" y="3458456"/>
            <a:ext cx="413657" cy="0"/>
          </a:xfrm>
          <a:prstGeom prst="line">
            <a:avLst/>
          </a:prstGeom>
          <a:ln w="12700">
            <a:solidFill>
              <a:srgbClr val="9B20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6160FBA-3E7C-6CC9-D513-657C0B7A5512}"/>
              </a:ext>
            </a:extLst>
          </p:cNvPr>
          <p:cNvSpPr txBox="1"/>
          <p:nvPr/>
        </p:nvSpPr>
        <p:spPr>
          <a:xfrm>
            <a:off x="2976282" y="317104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HHs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A7B2F1-3967-7D59-A121-F4EDB2832A0D}"/>
              </a:ext>
            </a:extLst>
          </p:cNvPr>
          <p:cNvCxnSpPr>
            <a:cxnSpLocks/>
          </p:cNvCxnSpPr>
          <p:nvPr/>
        </p:nvCxnSpPr>
        <p:spPr>
          <a:xfrm>
            <a:off x="2562625" y="3771809"/>
            <a:ext cx="413657" cy="0"/>
          </a:xfrm>
          <a:prstGeom prst="line">
            <a:avLst/>
          </a:prstGeom>
          <a:ln w="12700">
            <a:solidFill>
              <a:srgbClr val="FF0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F97EA0-50A1-5398-2E14-C607C31DA762}"/>
              </a:ext>
            </a:extLst>
          </p:cNvPr>
          <p:cNvCxnSpPr>
            <a:cxnSpLocks/>
          </p:cNvCxnSpPr>
          <p:nvPr/>
        </p:nvCxnSpPr>
        <p:spPr>
          <a:xfrm>
            <a:off x="2562625" y="3945980"/>
            <a:ext cx="413657" cy="0"/>
          </a:xfrm>
          <a:prstGeom prst="line">
            <a:avLst/>
          </a:prstGeom>
          <a:ln w="12700"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9367E84-21A9-EECC-5F4F-A1209202007B}"/>
              </a:ext>
            </a:extLst>
          </p:cNvPr>
          <p:cNvSpPr txBox="1"/>
          <p:nvPr/>
        </p:nvSpPr>
        <p:spPr>
          <a:xfrm>
            <a:off x="2976282" y="365856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LHs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3A9143-42B8-A454-D263-94C2AAE5B1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936" y="1574293"/>
            <a:ext cx="3637128" cy="68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14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0B8B4-C743-9F37-F697-C91633FA5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FD8258C-5D22-5645-9A28-4D5FCF180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Induced pairing effects through the bands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20DE0B-2486-2E79-FD3F-B6FE1E869E57}"/>
              </a:ext>
            </a:extLst>
          </p:cNvPr>
          <p:cNvSpPr txBox="1"/>
          <p:nvPr/>
        </p:nvSpPr>
        <p:spPr>
          <a:xfrm>
            <a:off x="357715" y="1374498"/>
            <a:ext cx="5652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CB proximity:</a:t>
            </a:r>
            <a:endParaRPr lang="en-US" baseline="-25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14F896-75CD-1E21-0F17-0A51F452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50" y="1836263"/>
            <a:ext cx="2010190" cy="382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16E400-C527-1671-2CE6-8A80DB7E6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24" y="2390608"/>
            <a:ext cx="3424530" cy="22662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DF7C07-51D5-5CA6-33A6-F87C12A015E1}"/>
              </a:ext>
            </a:extLst>
          </p:cNvPr>
          <p:cNvSpPr txBox="1"/>
          <p:nvPr/>
        </p:nvSpPr>
        <p:spPr>
          <a:xfrm>
            <a:off x="622759" y="4943736"/>
            <a:ext cx="2601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Minigaps are gate tunable</a:t>
            </a:r>
            <a:r>
              <a:rPr lang="en-US" dirty="0">
                <a:latin typeface="+mj-lt"/>
                <a:cs typeface="Calibri" panose="020F0502020204030204" pitchFamily="34" charset="0"/>
              </a:rPr>
              <a:t>, anisotropic, and k-dependent (quadratic)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27A15D7-06F1-7029-3D37-B79118D0289E}"/>
              </a:ext>
            </a:extLst>
          </p:cNvPr>
          <p:cNvSpPr/>
          <p:nvPr/>
        </p:nvSpPr>
        <p:spPr>
          <a:xfrm>
            <a:off x="106018" y="1166191"/>
            <a:ext cx="3875668" cy="497787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578504-06F8-9BC4-4250-884CC77B33AB}"/>
              </a:ext>
            </a:extLst>
          </p:cNvPr>
          <p:cNvCxnSpPr>
            <a:cxnSpLocks/>
          </p:cNvCxnSpPr>
          <p:nvPr/>
        </p:nvCxnSpPr>
        <p:spPr>
          <a:xfrm>
            <a:off x="2562625" y="3284285"/>
            <a:ext cx="413657" cy="0"/>
          </a:xfrm>
          <a:prstGeom prst="line">
            <a:avLst/>
          </a:prstGeom>
          <a:ln w="12700">
            <a:solidFill>
              <a:srgbClr val="02B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0768E1-9834-9AB5-20CF-D2A8E7593C50}"/>
              </a:ext>
            </a:extLst>
          </p:cNvPr>
          <p:cNvCxnSpPr>
            <a:cxnSpLocks/>
          </p:cNvCxnSpPr>
          <p:nvPr/>
        </p:nvCxnSpPr>
        <p:spPr>
          <a:xfrm>
            <a:off x="2562625" y="3458456"/>
            <a:ext cx="413657" cy="0"/>
          </a:xfrm>
          <a:prstGeom prst="line">
            <a:avLst/>
          </a:prstGeom>
          <a:ln w="12700">
            <a:solidFill>
              <a:srgbClr val="9B20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13DED67-6CB8-EDA7-5659-3637A9DE1AA4}"/>
              </a:ext>
            </a:extLst>
          </p:cNvPr>
          <p:cNvSpPr txBox="1"/>
          <p:nvPr/>
        </p:nvSpPr>
        <p:spPr>
          <a:xfrm>
            <a:off x="2976282" y="317104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HHs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0044C-D20C-594B-32BF-45D03EA90260}"/>
              </a:ext>
            </a:extLst>
          </p:cNvPr>
          <p:cNvCxnSpPr>
            <a:cxnSpLocks/>
          </p:cNvCxnSpPr>
          <p:nvPr/>
        </p:nvCxnSpPr>
        <p:spPr>
          <a:xfrm>
            <a:off x="2562625" y="3771809"/>
            <a:ext cx="413657" cy="0"/>
          </a:xfrm>
          <a:prstGeom prst="line">
            <a:avLst/>
          </a:prstGeom>
          <a:ln w="12700">
            <a:solidFill>
              <a:srgbClr val="FF0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573AFF-A02D-58FA-618E-461C2AEA91A7}"/>
              </a:ext>
            </a:extLst>
          </p:cNvPr>
          <p:cNvCxnSpPr>
            <a:cxnSpLocks/>
          </p:cNvCxnSpPr>
          <p:nvPr/>
        </p:nvCxnSpPr>
        <p:spPr>
          <a:xfrm>
            <a:off x="2562625" y="3945980"/>
            <a:ext cx="413657" cy="0"/>
          </a:xfrm>
          <a:prstGeom prst="line">
            <a:avLst/>
          </a:prstGeom>
          <a:ln w="12700"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78FEB6C-0301-500A-DB6C-73CBB754417B}"/>
              </a:ext>
            </a:extLst>
          </p:cNvPr>
          <p:cNvSpPr txBox="1"/>
          <p:nvPr/>
        </p:nvSpPr>
        <p:spPr>
          <a:xfrm>
            <a:off x="2976282" y="365856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LHs</a:t>
            </a:r>
          </a:p>
        </p:txBody>
      </p:sp>
    </p:spTree>
    <p:extLst>
      <p:ext uri="{BB962C8B-B14F-4D97-AF65-F5344CB8AC3E}">
        <p14:creationId xmlns:p14="http://schemas.microsoft.com/office/powerpoint/2010/main" val="3346394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2063262" y="-2265860"/>
            <a:ext cx="7510506" cy="3213982"/>
          </a:xfrm>
        </p:spPr>
        <p:txBody>
          <a:bodyPr>
            <a:normAutofit/>
          </a:bodyPr>
          <a:lstStyle/>
          <a:p>
            <a:r>
              <a:rPr lang="es-ES" sz="5000" dirty="0">
                <a:solidFill>
                  <a:schemeClr val="tx1"/>
                </a:solidFill>
              </a:rPr>
              <a:t>status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AB79A363-48F6-12CB-3CFF-B66572FCAF4D}"/>
              </a:ext>
            </a:extLst>
          </p:cNvPr>
          <p:cNvSpPr txBox="1">
            <a:spLocks/>
          </p:cNvSpPr>
          <p:nvPr/>
        </p:nvSpPr>
        <p:spPr>
          <a:xfrm>
            <a:off x="562841" y="1347933"/>
            <a:ext cx="8993141" cy="51839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-High single-</a:t>
            </a:r>
            <a:r>
              <a:rPr lang="es-ES" dirty="0" err="1"/>
              <a:t>qubit</a:t>
            </a:r>
            <a:r>
              <a:rPr lang="es-ES" dirty="0"/>
              <a:t> gate </a:t>
            </a:r>
            <a:r>
              <a:rPr lang="es-ES" dirty="0" err="1"/>
              <a:t>fidelities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demonstrated</a:t>
            </a:r>
            <a:r>
              <a:rPr lang="es-ES" dirty="0"/>
              <a:t>. </a:t>
            </a:r>
            <a:r>
              <a:rPr lang="es-ES" dirty="0" err="1"/>
              <a:t>See</a:t>
            </a:r>
            <a:r>
              <a:rPr lang="es-ES" dirty="0"/>
              <a:t> </a:t>
            </a:r>
          </a:p>
          <a:p>
            <a:r>
              <a:rPr lang="en-US" sz="1400" dirty="0"/>
              <a:t>Nature Nanotechnology </a:t>
            </a:r>
            <a:r>
              <a:rPr lang="en-US" sz="1400" b="1" dirty="0"/>
              <a:t>13</a:t>
            </a:r>
            <a:r>
              <a:rPr lang="en-US" sz="1400" dirty="0"/>
              <a:t>, 102-106 (2018)</a:t>
            </a:r>
            <a:endParaRPr lang="es-ES" sz="1400" dirty="0"/>
          </a:p>
          <a:p>
            <a:r>
              <a:rPr lang="fr-FR" sz="1400" dirty="0"/>
              <a:t>Nature volume </a:t>
            </a:r>
            <a:r>
              <a:rPr lang="fr-FR" sz="1400" b="1" dirty="0"/>
              <a:t>569</a:t>
            </a:r>
            <a:r>
              <a:rPr lang="fr-FR" sz="1400" dirty="0"/>
              <a:t>, pages 532–536 (2019)</a:t>
            </a:r>
          </a:p>
          <a:p>
            <a:r>
              <a:rPr lang="fr-FR" sz="1400" dirty="0"/>
              <a:t>Nature Communications volume 11, Article </a:t>
            </a:r>
            <a:r>
              <a:rPr lang="fr-FR" sz="1400" dirty="0" err="1"/>
              <a:t>number</a:t>
            </a:r>
            <a:r>
              <a:rPr lang="fr-FR" sz="1400" dirty="0"/>
              <a:t>: 4144 (2020)</a:t>
            </a:r>
            <a:endParaRPr lang="es-ES" sz="1400" dirty="0"/>
          </a:p>
          <a:p>
            <a:endParaRPr lang="es-ES" dirty="0"/>
          </a:p>
          <a:p>
            <a:r>
              <a:rPr lang="en-US" dirty="0"/>
              <a:t>-Two-qubit gates beyond QEC threshold. See </a:t>
            </a:r>
          </a:p>
          <a:p>
            <a:r>
              <a:rPr lang="en-US" sz="1400" dirty="0"/>
              <a:t>Nature </a:t>
            </a:r>
            <a:r>
              <a:rPr lang="en-US" sz="1400" b="1" dirty="0"/>
              <a:t>601</a:t>
            </a:r>
            <a:r>
              <a:rPr lang="en-US" sz="1400" dirty="0"/>
              <a:t>, 343-347 (2022)</a:t>
            </a:r>
          </a:p>
          <a:p>
            <a:endParaRPr lang="es-ES" dirty="0"/>
          </a:p>
          <a:p>
            <a:r>
              <a:rPr lang="es-ES" dirty="0"/>
              <a:t>-</a:t>
            </a:r>
            <a:r>
              <a:rPr lang="es-ES" dirty="0" err="1"/>
              <a:t>Working</a:t>
            </a:r>
            <a:r>
              <a:rPr lang="es-ES" dirty="0"/>
              <a:t> </a:t>
            </a:r>
            <a:r>
              <a:rPr lang="es-ES" dirty="0" err="1"/>
              <a:t>six-qubit</a:t>
            </a:r>
            <a:r>
              <a:rPr lang="es-ES" dirty="0"/>
              <a:t> </a:t>
            </a:r>
            <a:r>
              <a:rPr lang="es-ES" dirty="0" err="1"/>
              <a:t>processor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electrons</a:t>
            </a:r>
            <a:endParaRPr lang="es-ES" dirty="0"/>
          </a:p>
          <a:p>
            <a:r>
              <a:rPr lang="fr-FR" sz="1400" i="1" dirty="0"/>
              <a:t>Nature </a:t>
            </a:r>
            <a:r>
              <a:rPr lang="fr-FR" sz="1400" b="1" i="1" dirty="0"/>
              <a:t>609</a:t>
            </a:r>
            <a:r>
              <a:rPr lang="fr-FR" sz="1400" i="1" dirty="0"/>
              <a:t>, 919–924 (2022)</a:t>
            </a:r>
          </a:p>
          <a:p>
            <a:r>
              <a:rPr lang="fr-FR" sz="1400" i="1" dirty="0"/>
              <a:t>Nature</a:t>
            </a:r>
            <a:r>
              <a:rPr lang="fr-FR" sz="1400" dirty="0"/>
              <a:t> </a:t>
            </a:r>
            <a:r>
              <a:rPr lang="fr-FR" sz="1400" b="1" dirty="0"/>
              <a:t>591</a:t>
            </a:r>
            <a:r>
              <a:rPr lang="fr-FR" sz="1400" dirty="0"/>
              <a:t>, 580–585 (2021)</a:t>
            </a:r>
          </a:p>
          <a:p>
            <a:r>
              <a:rPr lang="fr-FR" sz="1400" dirty="0"/>
              <a:t>12-qubit processor </a:t>
            </a:r>
            <a:r>
              <a:rPr lang="fr-FR" sz="1400" dirty="0" err="1"/>
              <a:t>from</a:t>
            </a:r>
            <a:r>
              <a:rPr lang="fr-FR" sz="1400" dirty="0"/>
              <a:t> Intel (not </a:t>
            </a:r>
            <a:r>
              <a:rPr lang="fr-FR" sz="1400" dirty="0" err="1"/>
              <a:t>many</a:t>
            </a:r>
            <a:r>
              <a:rPr lang="fr-FR" sz="1400" dirty="0"/>
              <a:t> </a:t>
            </a:r>
            <a:r>
              <a:rPr lang="fr-FR" sz="1400" dirty="0" err="1"/>
              <a:t>details</a:t>
            </a:r>
            <a:r>
              <a:rPr lang="fr-FR" sz="1400" dirty="0"/>
              <a:t> </a:t>
            </a:r>
            <a:r>
              <a:rPr lang="fr-FR" sz="1400" dirty="0" err="1"/>
              <a:t>yet</a:t>
            </a:r>
            <a:r>
              <a:rPr lang="fr-FR" sz="1400" dirty="0"/>
              <a:t>)</a:t>
            </a:r>
          </a:p>
          <a:p>
            <a:endParaRPr lang="en-US" sz="1800" dirty="0"/>
          </a:p>
          <a:p>
            <a:r>
              <a:rPr lang="es-ES" dirty="0"/>
              <a:t>-</a:t>
            </a:r>
            <a:r>
              <a:rPr lang="en-US" dirty="0"/>
              <a:t>4K operation demonstrated</a:t>
            </a:r>
          </a:p>
          <a:p>
            <a:r>
              <a:rPr lang="en-US" sz="1400" dirty="0"/>
              <a:t>Nature 580, 355-359 (2020)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D0170-5906-93D2-0FBE-F66C0545A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231" y="2282103"/>
            <a:ext cx="4581502" cy="22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971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E46B4-876C-CF54-390A-580131EC3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6EEA4D0-ACF2-F39A-5733-547516A38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EFFECT of different bands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746863-4F76-4FF2-DCEE-0D1B94684562}"/>
              </a:ext>
            </a:extLst>
          </p:cNvPr>
          <p:cNvSpPr txBox="1"/>
          <p:nvPr/>
        </p:nvSpPr>
        <p:spPr>
          <a:xfrm>
            <a:off x="357715" y="1374498"/>
            <a:ext cx="5652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alpha val="49809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CB proximity:</a:t>
            </a:r>
            <a:endParaRPr lang="en-US" baseline="-25000" dirty="0">
              <a:solidFill>
                <a:schemeClr val="tx1">
                  <a:alpha val="49809"/>
                </a:schemeClr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B1ADC-B03F-5F58-02A3-9C1F2279BD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386150" y="1836263"/>
            <a:ext cx="2010190" cy="382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AD7E02-F481-B42F-39EE-5002FAE47A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322624" y="2390608"/>
            <a:ext cx="3424530" cy="22662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1DB4828-2CBE-E595-12BA-5E776C0AFD86}"/>
              </a:ext>
            </a:extLst>
          </p:cNvPr>
          <p:cNvSpPr txBox="1"/>
          <p:nvPr/>
        </p:nvSpPr>
        <p:spPr>
          <a:xfrm>
            <a:off x="622759" y="4943736"/>
            <a:ext cx="2601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alpha val="49809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Minigaps are gate tunable</a:t>
            </a:r>
            <a:r>
              <a:rPr lang="en-US" dirty="0">
                <a:solidFill>
                  <a:schemeClr val="tx1">
                    <a:alpha val="49809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+mj-lt"/>
                <a:cs typeface="Calibri" panose="020F0502020204030204" pitchFamily="34" charset="0"/>
              </a:rPr>
              <a:t>, anisotropic, and k-dependent (quadratic)</a:t>
            </a:r>
            <a:endParaRPr lang="en-US" dirty="0">
              <a:solidFill>
                <a:schemeClr val="tx1">
                  <a:alpha val="49809"/>
                </a:schemeClr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B123180-B490-D0CB-E0B0-678C3CA47509}"/>
              </a:ext>
            </a:extLst>
          </p:cNvPr>
          <p:cNvSpPr/>
          <p:nvPr/>
        </p:nvSpPr>
        <p:spPr>
          <a:xfrm>
            <a:off x="106018" y="1166191"/>
            <a:ext cx="3875668" cy="4977874"/>
          </a:xfrm>
          <a:prstGeom prst="roundRect">
            <a:avLst/>
          </a:prstGeom>
          <a:noFill/>
          <a:ln w="38100">
            <a:solidFill>
              <a:schemeClr val="tx1">
                <a:alpha val="4929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DD0A8D-BC83-38AC-482B-E74AA6442BF6}"/>
              </a:ext>
            </a:extLst>
          </p:cNvPr>
          <p:cNvSpPr txBox="1"/>
          <p:nvPr/>
        </p:nvSpPr>
        <p:spPr>
          <a:xfrm>
            <a:off x="4419511" y="1367871"/>
            <a:ext cx="5652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HH &amp; LH proximity:</a:t>
            </a:r>
            <a:endParaRPr lang="en-US" baseline="-25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6C0E7D6-A6CD-85B8-3319-8E03FC0CBE71}"/>
              </a:ext>
            </a:extLst>
          </p:cNvPr>
          <p:cNvSpPr/>
          <p:nvPr/>
        </p:nvSpPr>
        <p:spPr>
          <a:xfrm>
            <a:off x="4167814" y="1159564"/>
            <a:ext cx="3875668" cy="497787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1CDCB-80B1-2FC4-93F5-A59D297FC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651" y="2468732"/>
            <a:ext cx="2108381" cy="2746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639AD7-E55C-8DB7-7378-28B374721EB4}"/>
              </a:ext>
            </a:extLst>
          </p:cNvPr>
          <p:cNvSpPr txBox="1"/>
          <p:nvPr/>
        </p:nvSpPr>
        <p:spPr>
          <a:xfrm>
            <a:off x="4782997" y="5213309"/>
            <a:ext cx="29851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For more negative </a:t>
            </a:r>
            <a:r>
              <a:rPr lang="en-US" dirty="0">
                <a:latin typeface="Symbol" pitchFamily="2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Fermi-level </a:t>
            </a:r>
            <a:r>
              <a:rPr lang="en-US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anticrossings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occur at higher k</a:t>
            </a:r>
            <a:endParaRPr lang="en-US" baseline="-25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52C5F5-78C0-B194-CFC1-9CFE23A6B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818" y="1786001"/>
            <a:ext cx="2636204" cy="6127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EC68B3-AFAC-0EFB-8DB6-630465175B4D}"/>
              </a:ext>
            </a:extLst>
          </p:cNvPr>
          <p:cNvCxnSpPr>
            <a:cxnSpLocks/>
          </p:cNvCxnSpPr>
          <p:nvPr/>
        </p:nvCxnSpPr>
        <p:spPr>
          <a:xfrm>
            <a:off x="2562625" y="3284285"/>
            <a:ext cx="413657" cy="0"/>
          </a:xfrm>
          <a:prstGeom prst="line">
            <a:avLst/>
          </a:prstGeom>
          <a:ln w="12700">
            <a:solidFill>
              <a:srgbClr val="02B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B1C010-384C-7851-2C62-8F90328CF249}"/>
              </a:ext>
            </a:extLst>
          </p:cNvPr>
          <p:cNvCxnSpPr>
            <a:cxnSpLocks/>
          </p:cNvCxnSpPr>
          <p:nvPr/>
        </p:nvCxnSpPr>
        <p:spPr>
          <a:xfrm>
            <a:off x="2562625" y="3458456"/>
            <a:ext cx="413657" cy="0"/>
          </a:xfrm>
          <a:prstGeom prst="line">
            <a:avLst/>
          </a:prstGeom>
          <a:ln w="12700">
            <a:solidFill>
              <a:srgbClr val="9B20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66FB6BD-A5B8-0A32-7B80-921A05591032}"/>
              </a:ext>
            </a:extLst>
          </p:cNvPr>
          <p:cNvSpPr txBox="1"/>
          <p:nvPr/>
        </p:nvSpPr>
        <p:spPr>
          <a:xfrm>
            <a:off x="2976282" y="317104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HHs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B7920A-E5B7-5799-717E-39D6F0947411}"/>
              </a:ext>
            </a:extLst>
          </p:cNvPr>
          <p:cNvCxnSpPr>
            <a:cxnSpLocks/>
          </p:cNvCxnSpPr>
          <p:nvPr/>
        </p:nvCxnSpPr>
        <p:spPr>
          <a:xfrm>
            <a:off x="2562625" y="3771809"/>
            <a:ext cx="413657" cy="0"/>
          </a:xfrm>
          <a:prstGeom prst="line">
            <a:avLst/>
          </a:prstGeom>
          <a:ln w="12700">
            <a:solidFill>
              <a:srgbClr val="FF0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B2B45E-B74C-AC03-830D-565304F69150}"/>
              </a:ext>
            </a:extLst>
          </p:cNvPr>
          <p:cNvCxnSpPr>
            <a:cxnSpLocks/>
          </p:cNvCxnSpPr>
          <p:nvPr/>
        </p:nvCxnSpPr>
        <p:spPr>
          <a:xfrm>
            <a:off x="2562625" y="3945980"/>
            <a:ext cx="413657" cy="0"/>
          </a:xfrm>
          <a:prstGeom prst="line">
            <a:avLst/>
          </a:prstGeom>
          <a:ln w="12700"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D9FCEEA-8BE3-6035-EAF4-BBCA8107FFA8}"/>
              </a:ext>
            </a:extLst>
          </p:cNvPr>
          <p:cNvSpPr txBox="1"/>
          <p:nvPr/>
        </p:nvSpPr>
        <p:spPr>
          <a:xfrm>
            <a:off x="2976282" y="365856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LHs</a:t>
            </a:r>
          </a:p>
        </p:txBody>
      </p:sp>
    </p:spTree>
    <p:extLst>
      <p:ext uri="{BB962C8B-B14F-4D97-AF65-F5344CB8AC3E}">
        <p14:creationId xmlns:p14="http://schemas.microsoft.com/office/powerpoint/2010/main" val="29293474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E3921-D60B-5D5C-C545-79FFBB9CF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2783C84-7396-FC5E-67E9-BAA3A9F87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EFFECT of different bands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DC1E1-BE6B-2870-FF9C-256237F624FB}"/>
              </a:ext>
            </a:extLst>
          </p:cNvPr>
          <p:cNvSpPr txBox="1"/>
          <p:nvPr/>
        </p:nvSpPr>
        <p:spPr>
          <a:xfrm>
            <a:off x="357715" y="1374498"/>
            <a:ext cx="5652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alpha val="49809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CB proximity:</a:t>
            </a:r>
            <a:endParaRPr lang="en-US" baseline="-25000" dirty="0">
              <a:solidFill>
                <a:schemeClr val="tx1">
                  <a:alpha val="49809"/>
                </a:schemeClr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4EDF9-EE39-47F9-B1C7-D08BC31E8F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386150" y="1836263"/>
            <a:ext cx="2010190" cy="382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C041C8-11C8-419B-72CB-DC8F613F94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322624" y="2390608"/>
            <a:ext cx="3424530" cy="22662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40F123D-C4CD-CF64-60F6-3D5FB985B7F4}"/>
              </a:ext>
            </a:extLst>
          </p:cNvPr>
          <p:cNvSpPr txBox="1"/>
          <p:nvPr/>
        </p:nvSpPr>
        <p:spPr>
          <a:xfrm>
            <a:off x="622759" y="4943736"/>
            <a:ext cx="2601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alpha val="49809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Minigaps are gate tunable</a:t>
            </a:r>
            <a:r>
              <a:rPr lang="en-US" dirty="0">
                <a:solidFill>
                  <a:schemeClr val="tx1">
                    <a:alpha val="49809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+mj-lt"/>
                <a:cs typeface="Calibri" panose="020F0502020204030204" pitchFamily="34" charset="0"/>
              </a:rPr>
              <a:t>, anisotropic, and k-dependent (quadratic)</a:t>
            </a:r>
            <a:endParaRPr lang="en-US" dirty="0">
              <a:solidFill>
                <a:schemeClr val="tx1">
                  <a:alpha val="49809"/>
                </a:schemeClr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D8D888D-BE0F-C223-593B-3D1D7EE859F1}"/>
              </a:ext>
            </a:extLst>
          </p:cNvPr>
          <p:cNvSpPr txBox="1">
            <a:spLocks/>
          </p:cNvSpPr>
          <p:nvPr/>
        </p:nvSpPr>
        <p:spPr>
          <a:xfrm>
            <a:off x="9382539" y="6320155"/>
            <a:ext cx="254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err="1"/>
              <a:t>jc.abadillo.uriel@csic.es</a:t>
            </a:r>
            <a:endParaRPr lang="en-US" sz="15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C806100-5E8C-8C7E-42F3-79EFADA53725}"/>
              </a:ext>
            </a:extLst>
          </p:cNvPr>
          <p:cNvSpPr/>
          <p:nvPr/>
        </p:nvSpPr>
        <p:spPr>
          <a:xfrm>
            <a:off x="106018" y="1166191"/>
            <a:ext cx="3875668" cy="4977874"/>
          </a:xfrm>
          <a:prstGeom prst="roundRect">
            <a:avLst/>
          </a:prstGeom>
          <a:noFill/>
          <a:ln w="38100">
            <a:solidFill>
              <a:schemeClr val="tx1">
                <a:alpha val="4929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BC5F39-DD31-C7FF-1295-EC0C2CF5EB5F}"/>
              </a:ext>
            </a:extLst>
          </p:cNvPr>
          <p:cNvSpPr txBox="1"/>
          <p:nvPr/>
        </p:nvSpPr>
        <p:spPr>
          <a:xfrm>
            <a:off x="4419511" y="1367871"/>
            <a:ext cx="5652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alpha val="47301"/>
                  </a:schemeClr>
                </a:solidFill>
              </a:rPr>
              <a:t>HH &amp; LH proximity:</a:t>
            </a:r>
            <a:endParaRPr lang="en-US" baseline="-25000" dirty="0">
              <a:solidFill>
                <a:schemeClr val="tx1">
                  <a:alpha val="47301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06EE3AE-8D35-D89A-E663-FFEB8F3A614A}"/>
              </a:ext>
            </a:extLst>
          </p:cNvPr>
          <p:cNvSpPr/>
          <p:nvPr/>
        </p:nvSpPr>
        <p:spPr>
          <a:xfrm>
            <a:off x="4167814" y="1159564"/>
            <a:ext cx="3875668" cy="4977874"/>
          </a:xfrm>
          <a:prstGeom prst="roundRect">
            <a:avLst/>
          </a:prstGeom>
          <a:noFill/>
          <a:ln w="38100">
            <a:solidFill>
              <a:schemeClr val="tx1">
                <a:alpha val="51845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B31C67-7C30-BD9B-5EF2-68B9694A17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1000"/>
          </a:blip>
          <a:stretch>
            <a:fillRect/>
          </a:stretch>
        </p:blipFill>
        <p:spPr>
          <a:xfrm>
            <a:off x="5005651" y="2468732"/>
            <a:ext cx="2108381" cy="2746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24F52E-8962-CC6E-3678-75B12FD539FD}"/>
              </a:ext>
            </a:extLst>
          </p:cNvPr>
          <p:cNvSpPr txBox="1"/>
          <p:nvPr/>
        </p:nvSpPr>
        <p:spPr>
          <a:xfrm>
            <a:off x="4782997" y="5213309"/>
            <a:ext cx="29851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alpha val="46867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For more negative </a:t>
            </a:r>
            <a:r>
              <a:rPr lang="en-US" dirty="0">
                <a:solidFill>
                  <a:schemeClr val="tx1">
                    <a:alpha val="46867"/>
                  </a:schemeClr>
                </a:solidFill>
                <a:latin typeface="Symbol" pitchFamily="2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dirty="0">
                <a:solidFill>
                  <a:schemeClr val="tx1">
                    <a:alpha val="46867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Fermi-level </a:t>
            </a:r>
            <a:r>
              <a:rPr lang="en-US" dirty="0" err="1">
                <a:solidFill>
                  <a:schemeClr val="tx1">
                    <a:alpha val="46867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anticrossings</a:t>
            </a:r>
            <a:r>
              <a:rPr lang="en-US" dirty="0">
                <a:solidFill>
                  <a:schemeClr val="tx1">
                    <a:alpha val="46867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occur at higher k</a:t>
            </a:r>
            <a:endParaRPr lang="en-US" baseline="-25000" dirty="0">
              <a:solidFill>
                <a:schemeClr val="tx1">
                  <a:alpha val="46867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B63445-5B55-2415-191B-DE74C649CC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1000"/>
          </a:blip>
          <a:stretch>
            <a:fillRect/>
          </a:stretch>
        </p:blipFill>
        <p:spPr>
          <a:xfrm>
            <a:off x="4261818" y="1786001"/>
            <a:ext cx="2636204" cy="6127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517D1D-F754-95D8-56C8-77C05D50ACE4}"/>
              </a:ext>
            </a:extLst>
          </p:cNvPr>
          <p:cNvSpPr txBox="1"/>
          <p:nvPr/>
        </p:nvSpPr>
        <p:spPr>
          <a:xfrm>
            <a:off x="8471847" y="5561059"/>
            <a:ext cx="3462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Linear-in-k. Quite anisotropic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B58A0B9-E2B6-F167-A738-24F5BF4C3C69}"/>
              </a:ext>
            </a:extLst>
          </p:cNvPr>
          <p:cNvSpPr/>
          <p:nvPr/>
        </p:nvSpPr>
        <p:spPr>
          <a:xfrm>
            <a:off x="8196478" y="1159566"/>
            <a:ext cx="3875668" cy="497787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E2B604-CF94-F130-F7C0-9D6968E69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3337" y="1587083"/>
            <a:ext cx="3679553" cy="7168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E6DEE9-CCB6-4721-4BCB-53D0414B3FAE}"/>
              </a:ext>
            </a:extLst>
          </p:cNvPr>
          <p:cNvSpPr txBox="1"/>
          <p:nvPr/>
        </p:nvSpPr>
        <p:spPr>
          <a:xfrm>
            <a:off x="8487932" y="1205460"/>
            <a:ext cx="5652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Mixed HH-LH proximity:</a:t>
            </a:r>
            <a:endParaRPr lang="en-US" baseline="-25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3EE0976-71EF-9924-8234-C26096B628E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68143" y="2432087"/>
            <a:ext cx="1946285" cy="289543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C87F80-420F-B7FF-CE56-EC2405C8BADE}"/>
              </a:ext>
            </a:extLst>
          </p:cNvPr>
          <p:cNvCxnSpPr>
            <a:cxnSpLocks/>
          </p:cNvCxnSpPr>
          <p:nvPr/>
        </p:nvCxnSpPr>
        <p:spPr>
          <a:xfrm>
            <a:off x="2562625" y="3284285"/>
            <a:ext cx="413657" cy="0"/>
          </a:xfrm>
          <a:prstGeom prst="line">
            <a:avLst/>
          </a:prstGeom>
          <a:ln w="12700">
            <a:solidFill>
              <a:srgbClr val="02B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5359AF-9C85-A61B-C9E4-E54B5D26349B}"/>
              </a:ext>
            </a:extLst>
          </p:cNvPr>
          <p:cNvCxnSpPr>
            <a:cxnSpLocks/>
          </p:cNvCxnSpPr>
          <p:nvPr/>
        </p:nvCxnSpPr>
        <p:spPr>
          <a:xfrm>
            <a:off x="2562625" y="3458456"/>
            <a:ext cx="413657" cy="0"/>
          </a:xfrm>
          <a:prstGeom prst="line">
            <a:avLst/>
          </a:prstGeom>
          <a:ln w="12700">
            <a:solidFill>
              <a:srgbClr val="9B20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208897-FCAB-C53C-0C3D-DCB53073D6C6}"/>
              </a:ext>
            </a:extLst>
          </p:cNvPr>
          <p:cNvSpPr txBox="1"/>
          <p:nvPr/>
        </p:nvSpPr>
        <p:spPr>
          <a:xfrm>
            <a:off x="2976282" y="317104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HHs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2D8EFE-014A-7A7D-9DF2-FE694D1CECB0}"/>
              </a:ext>
            </a:extLst>
          </p:cNvPr>
          <p:cNvCxnSpPr>
            <a:cxnSpLocks/>
          </p:cNvCxnSpPr>
          <p:nvPr/>
        </p:nvCxnSpPr>
        <p:spPr>
          <a:xfrm>
            <a:off x="2562625" y="3771809"/>
            <a:ext cx="413657" cy="0"/>
          </a:xfrm>
          <a:prstGeom prst="line">
            <a:avLst/>
          </a:prstGeom>
          <a:ln w="12700">
            <a:solidFill>
              <a:srgbClr val="FF0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49A170-BC62-2143-6B79-2E8460768EE2}"/>
              </a:ext>
            </a:extLst>
          </p:cNvPr>
          <p:cNvCxnSpPr>
            <a:cxnSpLocks/>
          </p:cNvCxnSpPr>
          <p:nvPr/>
        </p:nvCxnSpPr>
        <p:spPr>
          <a:xfrm>
            <a:off x="2562625" y="3945980"/>
            <a:ext cx="413657" cy="0"/>
          </a:xfrm>
          <a:prstGeom prst="line">
            <a:avLst/>
          </a:prstGeom>
          <a:ln w="12700"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B335D12-92E2-1F78-18A4-75E94C1D52DC}"/>
              </a:ext>
            </a:extLst>
          </p:cNvPr>
          <p:cNvSpPr txBox="1"/>
          <p:nvPr/>
        </p:nvSpPr>
        <p:spPr>
          <a:xfrm>
            <a:off x="2976282" y="365856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LHs</a:t>
            </a:r>
          </a:p>
        </p:txBody>
      </p:sp>
    </p:spTree>
    <p:extLst>
      <p:ext uri="{BB962C8B-B14F-4D97-AF65-F5344CB8AC3E}">
        <p14:creationId xmlns:p14="http://schemas.microsoft.com/office/powerpoint/2010/main" val="3969208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B44B3-5B10-940F-F545-5B044B521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BEFCE91-07EF-5F35-68AA-A4E833203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EFFECT of different bands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2420D-A634-6FED-1F1F-34DE0C0D09AE}"/>
              </a:ext>
            </a:extLst>
          </p:cNvPr>
          <p:cNvSpPr txBox="1"/>
          <p:nvPr/>
        </p:nvSpPr>
        <p:spPr>
          <a:xfrm>
            <a:off x="357715" y="1374498"/>
            <a:ext cx="5652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CB proximity:</a:t>
            </a:r>
            <a:endParaRPr lang="en-US" baseline="-25000" dirty="0">
              <a:effectLst>
                <a:outerShdw blurRad="50800" dist="50800" dir="5400000" algn="ctr" rotWithShape="0">
                  <a:srgbClr val="000000"/>
                </a:outerShdw>
              </a:effectLst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7FBA2-69FC-A8D8-8BBD-416E4E4B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150" y="1836263"/>
            <a:ext cx="2010190" cy="382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EEADAB-BE8A-4B99-CD7B-7574CDF484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624" y="2390608"/>
            <a:ext cx="3424530" cy="22662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F3CC11-9A7B-21A3-3ABA-DF87CB07016F}"/>
              </a:ext>
            </a:extLst>
          </p:cNvPr>
          <p:cNvSpPr txBox="1"/>
          <p:nvPr/>
        </p:nvSpPr>
        <p:spPr>
          <a:xfrm>
            <a:off x="622759" y="4943736"/>
            <a:ext cx="2601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Minigaps are gate tunable</a:t>
            </a:r>
            <a:r>
              <a:rPr lang="en-US" dirty="0"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+mj-lt"/>
                <a:cs typeface="Calibri" panose="020F0502020204030204" pitchFamily="34" charset="0"/>
              </a:rPr>
              <a:t>, anisotropic, and k-dependent (quadratic)</a:t>
            </a:r>
            <a:endParaRPr lang="en-US" dirty="0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A0B8B7D-DF7B-FA8E-C3DE-116698384EC0}"/>
              </a:ext>
            </a:extLst>
          </p:cNvPr>
          <p:cNvSpPr/>
          <p:nvPr/>
        </p:nvSpPr>
        <p:spPr>
          <a:xfrm>
            <a:off x="106018" y="1166191"/>
            <a:ext cx="3875668" cy="497787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48756A-8F41-1EC3-668D-F0A14020C4E5}"/>
              </a:ext>
            </a:extLst>
          </p:cNvPr>
          <p:cNvSpPr txBox="1"/>
          <p:nvPr/>
        </p:nvSpPr>
        <p:spPr>
          <a:xfrm>
            <a:off x="4419511" y="1367871"/>
            <a:ext cx="5652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HH &amp; LH proximity:</a:t>
            </a:r>
            <a:endParaRPr lang="en-US" baseline="-25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CFD6D23-CD72-6B9F-93EA-D3726CC9BE68}"/>
              </a:ext>
            </a:extLst>
          </p:cNvPr>
          <p:cNvSpPr/>
          <p:nvPr/>
        </p:nvSpPr>
        <p:spPr>
          <a:xfrm>
            <a:off x="4167814" y="1159564"/>
            <a:ext cx="3875668" cy="497787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EB4ECF-9536-7B34-EEC1-280025A276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5651" y="2468732"/>
            <a:ext cx="2108381" cy="2746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B78D93-8582-93F0-7462-0E76ABCF623C}"/>
              </a:ext>
            </a:extLst>
          </p:cNvPr>
          <p:cNvSpPr txBox="1"/>
          <p:nvPr/>
        </p:nvSpPr>
        <p:spPr>
          <a:xfrm>
            <a:off x="4782997" y="5213309"/>
            <a:ext cx="29851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For more negative </a:t>
            </a:r>
            <a:r>
              <a:rPr lang="en-US" dirty="0">
                <a:latin typeface="Symbol" pitchFamily="2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Fermi-level </a:t>
            </a:r>
            <a:r>
              <a:rPr lang="en-US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anticrossings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occur at higher k</a:t>
            </a:r>
            <a:endParaRPr lang="en-US" baseline="-25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6E83A-1724-06D1-E7B0-BDE5DBA26C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61818" y="1786001"/>
            <a:ext cx="2636204" cy="6127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62D6E0-E4E3-3C8F-0913-7C8AA9C57773}"/>
              </a:ext>
            </a:extLst>
          </p:cNvPr>
          <p:cNvSpPr txBox="1"/>
          <p:nvPr/>
        </p:nvSpPr>
        <p:spPr>
          <a:xfrm>
            <a:off x="8471847" y="5561059"/>
            <a:ext cx="3462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Linear-in-k. Quite anisotropic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6B43FCC-2DF2-1FDC-B17A-1542BA5978F0}"/>
              </a:ext>
            </a:extLst>
          </p:cNvPr>
          <p:cNvSpPr/>
          <p:nvPr/>
        </p:nvSpPr>
        <p:spPr>
          <a:xfrm>
            <a:off x="8196478" y="1159566"/>
            <a:ext cx="3875668" cy="497787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9AA7CC-6E14-66A7-46C6-F7366329D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3337" y="1587083"/>
            <a:ext cx="3679553" cy="7168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38005E5-4E35-88DA-694C-025F9C6C275B}"/>
              </a:ext>
            </a:extLst>
          </p:cNvPr>
          <p:cNvSpPr txBox="1"/>
          <p:nvPr/>
        </p:nvSpPr>
        <p:spPr>
          <a:xfrm>
            <a:off x="8487932" y="1205460"/>
            <a:ext cx="5652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Mixed HH-LH proximity:</a:t>
            </a:r>
            <a:endParaRPr lang="en-US" baseline="-250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C4F1A55-AB44-6A9A-3600-5192B787DC8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68143" y="2432087"/>
            <a:ext cx="1946285" cy="289543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9713E7-B21B-6C45-A604-A0B2FD055CCC}"/>
              </a:ext>
            </a:extLst>
          </p:cNvPr>
          <p:cNvCxnSpPr>
            <a:cxnSpLocks/>
          </p:cNvCxnSpPr>
          <p:nvPr/>
        </p:nvCxnSpPr>
        <p:spPr>
          <a:xfrm>
            <a:off x="2562625" y="3284285"/>
            <a:ext cx="413657" cy="0"/>
          </a:xfrm>
          <a:prstGeom prst="line">
            <a:avLst/>
          </a:prstGeom>
          <a:ln w="12700">
            <a:solidFill>
              <a:srgbClr val="02B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C99F28-DD31-34F4-280D-CCB16C7CED0C}"/>
              </a:ext>
            </a:extLst>
          </p:cNvPr>
          <p:cNvCxnSpPr>
            <a:cxnSpLocks/>
          </p:cNvCxnSpPr>
          <p:nvPr/>
        </p:nvCxnSpPr>
        <p:spPr>
          <a:xfrm>
            <a:off x="2562625" y="3458456"/>
            <a:ext cx="413657" cy="0"/>
          </a:xfrm>
          <a:prstGeom prst="line">
            <a:avLst/>
          </a:prstGeom>
          <a:ln w="12700">
            <a:solidFill>
              <a:srgbClr val="9B20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6160FBA-3E7C-6CC9-D513-657C0B7A5512}"/>
              </a:ext>
            </a:extLst>
          </p:cNvPr>
          <p:cNvSpPr txBox="1"/>
          <p:nvPr/>
        </p:nvSpPr>
        <p:spPr>
          <a:xfrm>
            <a:off x="2976282" y="317104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HHs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A7B2F1-3967-7D59-A121-F4EDB2832A0D}"/>
              </a:ext>
            </a:extLst>
          </p:cNvPr>
          <p:cNvCxnSpPr>
            <a:cxnSpLocks/>
          </p:cNvCxnSpPr>
          <p:nvPr/>
        </p:nvCxnSpPr>
        <p:spPr>
          <a:xfrm>
            <a:off x="2562625" y="3771809"/>
            <a:ext cx="413657" cy="0"/>
          </a:xfrm>
          <a:prstGeom prst="line">
            <a:avLst/>
          </a:prstGeom>
          <a:ln w="12700">
            <a:solidFill>
              <a:srgbClr val="FF0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F97EA0-50A1-5398-2E14-C607C31DA762}"/>
              </a:ext>
            </a:extLst>
          </p:cNvPr>
          <p:cNvCxnSpPr>
            <a:cxnSpLocks/>
          </p:cNvCxnSpPr>
          <p:nvPr/>
        </p:nvCxnSpPr>
        <p:spPr>
          <a:xfrm>
            <a:off x="2562625" y="3945980"/>
            <a:ext cx="413657" cy="0"/>
          </a:xfrm>
          <a:prstGeom prst="line">
            <a:avLst/>
          </a:prstGeom>
          <a:ln w="12700">
            <a:solidFill>
              <a:srgbClr val="FFD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9367E84-21A9-EECC-5F4F-A1209202007B}"/>
              </a:ext>
            </a:extLst>
          </p:cNvPr>
          <p:cNvSpPr txBox="1"/>
          <p:nvPr/>
        </p:nvSpPr>
        <p:spPr>
          <a:xfrm>
            <a:off x="2976282" y="365856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LHs</a:t>
            </a:r>
          </a:p>
        </p:txBody>
      </p:sp>
    </p:spTree>
    <p:extLst>
      <p:ext uri="{BB962C8B-B14F-4D97-AF65-F5344CB8AC3E}">
        <p14:creationId xmlns:p14="http://schemas.microsoft.com/office/powerpoint/2010/main" val="16592511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84152-BCB1-2A75-DE70-56A9BE11A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4902A81-E768-A5AA-BF6B-EB0FA1C6C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Vertical Zeeman: f-wave superconductivity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563AE-A520-90B0-443C-44D176C06E27}"/>
              </a:ext>
            </a:extLst>
          </p:cNvPr>
          <p:cNvSpPr txBox="1"/>
          <p:nvPr/>
        </p:nvSpPr>
        <p:spPr>
          <a:xfrm>
            <a:off x="646024" y="1456716"/>
            <a:ext cx="5754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Geometrical competition between the </a:t>
            </a:r>
            <a:r>
              <a:rPr lang="en-US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Rashba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spin-splitting and the Zeeman field: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1CEBFB-08FA-BC61-0CF8-50F6CDAC4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82" y="2205216"/>
            <a:ext cx="3978984" cy="669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D6EFFE-1C03-AFAC-2AEA-B1740EEEF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82" y="2976689"/>
            <a:ext cx="723900" cy="24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E700B-AB9F-B5A5-D21B-A3A655D65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457" y="1371780"/>
            <a:ext cx="3103796" cy="25508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49F6F7-B68D-768E-AE7D-7D2DADD5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0681253" y="1751427"/>
            <a:ext cx="342900" cy="1485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62CDBE-47A8-590B-3FAD-1B8A39DC00EA}"/>
              </a:ext>
            </a:extLst>
          </p:cNvPr>
          <p:cNvSpPr txBox="1"/>
          <p:nvPr/>
        </p:nvSpPr>
        <p:spPr>
          <a:xfrm>
            <a:off x="646024" y="3403293"/>
            <a:ext cx="5754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DOS estimation: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4720CC-2018-A883-1242-CD878D034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532" y="3968999"/>
            <a:ext cx="3672245" cy="26084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E53193-215A-C3AB-8FB1-5B8BC068C9CC}"/>
              </a:ext>
            </a:extLst>
          </p:cNvPr>
          <p:cNvSpPr txBox="1"/>
          <p:nvPr/>
        </p:nvSpPr>
        <p:spPr>
          <a:xfrm>
            <a:off x="5754737" y="4781458"/>
            <a:ext cx="5754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The gaps closes with vertical field but it makes the transverse component stronger (f-wave)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75DF7A99-4444-D161-3D81-10313AB08130}"/>
              </a:ext>
            </a:extLst>
          </p:cNvPr>
          <p:cNvSpPr txBox="1">
            <a:spLocks/>
          </p:cNvSpPr>
          <p:nvPr/>
        </p:nvSpPr>
        <p:spPr>
          <a:xfrm>
            <a:off x="9382539" y="6227391"/>
            <a:ext cx="254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5231527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2B330-0A88-773C-F69D-71B5E98AF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D182E8E-CFA9-4E34-667A-7DE39291B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IN-plane Zeeman: GAP VS PAIRING. BOGOSURFACES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FE94F0-7A5A-A8D6-6132-99358B5371A9}"/>
              </a:ext>
            </a:extLst>
          </p:cNvPr>
          <p:cNvSpPr txBox="1"/>
          <p:nvPr/>
        </p:nvSpPr>
        <p:spPr>
          <a:xfrm>
            <a:off x="646024" y="1456716"/>
            <a:ext cx="5754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Direct vs geometrical competition between the </a:t>
            </a:r>
            <a:r>
              <a:rPr lang="en-US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Rashba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spin-splitting and the Zeeman field: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8E6C2E-E903-3602-C7D3-2397BF62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584" y="2586678"/>
            <a:ext cx="392873" cy="2970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D39079-35BE-5511-AB94-804D9782B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090" y="1045085"/>
            <a:ext cx="2966015" cy="2115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2016BA-A3D0-6F0E-396E-9A071A34A903}"/>
              </a:ext>
            </a:extLst>
          </p:cNvPr>
          <p:cNvSpPr txBox="1"/>
          <p:nvPr/>
        </p:nvSpPr>
        <p:spPr>
          <a:xfrm>
            <a:off x="646024" y="2263512"/>
            <a:ext cx="61462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If Larmor vector is parallel to the </a:t>
            </a:r>
            <a:r>
              <a:rPr lang="en-US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Rashba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splitting, the spectrum gets titled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F28527-64DB-FBA3-43AE-E7DE55A15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21" y="3032627"/>
            <a:ext cx="2932542" cy="3727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C8B959-7F70-D109-2D2C-59A4188BC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8038" y="3429000"/>
            <a:ext cx="3392117" cy="30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1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5CF48-2BB0-87A8-BFAB-4937ACFAF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214E25B-D128-7086-C296-0035BB04F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Rich van hove singularities in dos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7756F-E5A7-4C97-E0DE-9F11A0A05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584" y="2586678"/>
            <a:ext cx="392873" cy="2970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3135CB-7D31-8200-D928-4C9A67741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865" y="4584073"/>
            <a:ext cx="1027584" cy="276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4509DD-627A-6250-9FC6-8EA030B11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87" y="1435738"/>
            <a:ext cx="4409504" cy="3424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72D236-1D56-6BFB-CF93-3D51DB7DB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287" y="1222464"/>
            <a:ext cx="3533733" cy="2621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4577F-B0D5-F12E-2448-2EF4EC21B3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1559" y="4067948"/>
            <a:ext cx="3207025" cy="2594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32F6A0-7E10-67F7-AA6F-B1BA3FC99ABF}"/>
              </a:ext>
            </a:extLst>
          </p:cNvPr>
          <p:cNvSpPr txBox="1"/>
          <p:nvPr/>
        </p:nvSpPr>
        <p:spPr>
          <a:xfrm>
            <a:off x="566511" y="5422262"/>
            <a:ext cx="5754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Van Hove singularities boil down to minima and maxima in the anisotropic spectral gap</a:t>
            </a:r>
          </a:p>
        </p:txBody>
      </p:sp>
    </p:spTree>
    <p:extLst>
      <p:ext uri="{BB962C8B-B14F-4D97-AF65-F5344CB8AC3E}">
        <p14:creationId xmlns:p14="http://schemas.microsoft.com/office/powerpoint/2010/main" val="28136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9986F-084C-446A-6AF7-554658A15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81EF846-B4F0-F05D-1C67-739119F33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Rich van hove singularities in dos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D87F401-7D30-2F54-D49D-DA8238B28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584" y="2586678"/>
            <a:ext cx="392873" cy="2970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379302-104D-DF5A-0586-CF7FF9CF4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865" y="4584073"/>
            <a:ext cx="1027584" cy="276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57AB0-D6E5-9C02-B443-ACFD92B07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87" y="1435738"/>
            <a:ext cx="4409504" cy="34244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3D1E7F-D45C-DCDD-D4BC-438171CAF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124" y="1342078"/>
            <a:ext cx="3441700" cy="248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0F449-B891-886C-6F2F-C8C11E042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123" y="1354778"/>
            <a:ext cx="3441699" cy="2773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E4D791-1E5C-05BB-E1BB-D5F001067B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121" y="1354777"/>
            <a:ext cx="3311114" cy="285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C445C-F9B0-2B1E-1C01-80308B211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E2545F9-93E3-F603-56E9-9DCD0E1D3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3" y="-9530"/>
            <a:ext cx="12160114" cy="98261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Take-home part 3: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18A6B-26D9-A512-77F2-1CD9C893A3BC}"/>
              </a:ext>
            </a:extLst>
          </p:cNvPr>
          <p:cNvSpPr txBox="1"/>
          <p:nvPr/>
        </p:nvSpPr>
        <p:spPr>
          <a:xfrm>
            <a:off x="646024" y="1456716"/>
            <a:ext cx="645714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SuperHoles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exhibit some exotic superconducting pairing terms</a:t>
            </a:r>
          </a:p>
          <a:p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Experimentally measured gaps seem to be mostly direct but may have small mixed and CB contributions </a:t>
            </a:r>
          </a:p>
          <a:p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Gaps are strongly anisotropic and have complex competition with B fields</a:t>
            </a:r>
          </a:p>
          <a:p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Experimental signatures in DOS: </a:t>
            </a:r>
            <a:r>
              <a:rPr lang="en-US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Bogoliubov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bands, van Hove singularities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3D660-458F-2034-BFFE-DB48A10C5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528" y="2095333"/>
            <a:ext cx="3848022" cy="298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354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70338" y="-2167313"/>
            <a:ext cx="11762509" cy="3213982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tx1"/>
                </a:solidFill>
              </a:rPr>
              <a:t>Conclusions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1DDD704A-189A-E0AC-1397-0AB3201CF17F}"/>
              </a:ext>
            </a:extLst>
          </p:cNvPr>
          <p:cNvSpPr txBox="1">
            <a:spLocks/>
          </p:cNvSpPr>
          <p:nvPr/>
        </p:nvSpPr>
        <p:spPr>
          <a:xfrm>
            <a:off x="550982" y="1576185"/>
            <a:ext cx="11090035" cy="663155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Holes are interesting creatures with cool physics still being unveiled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New mechanisms for manipulation: inhomogeneous electric fields: Phys. Rev. B </a:t>
            </a:r>
            <a:r>
              <a:rPr lang="en-US" b="1" dirty="0"/>
              <a:t>106</a:t>
            </a:r>
            <a:r>
              <a:rPr lang="en-US" dirty="0"/>
              <a:t>, 235426 (2022)</a:t>
            </a:r>
          </a:p>
          <a:p>
            <a:r>
              <a:rPr lang="en-US" dirty="0"/>
              <a:t>				     inhomogeneous strain: PRL 131, 097002 (2023)</a:t>
            </a:r>
          </a:p>
          <a:p>
            <a:endParaRPr lang="en-US" u="sng" dirty="0"/>
          </a:p>
          <a:p>
            <a:endParaRPr lang="en-US" u="sng" dirty="0"/>
          </a:p>
          <a:p>
            <a:pPr fontAlgn="ctr">
              <a:spcBef>
                <a:spcPts val="0"/>
              </a:spcBef>
            </a:pPr>
            <a:r>
              <a:rPr lang="en-US" dirty="0"/>
              <a:t>Natural spin-photon coupling: 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/>
              <a:t>Nature Nano. 18, 741-746 (2023)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Single dot spin-photon architectures are possible: Phys. Rev. B 107, L041303 (2023)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Rich hybrid physics: arxiv:2501.00088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848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0DA6E5-5F0F-C62F-741B-A3A2E3FB7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92" y="1027672"/>
            <a:ext cx="10607040" cy="701731"/>
          </a:xfrm>
        </p:spPr>
        <p:txBody>
          <a:bodyPr/>
          <a:lstStyle/>
          <a:p>
            <a:r>
              <a:rPr lang="en-US" dirty="0"/>
              <a:t>Characterizing the charge-photon coupling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D3A86-71C6-D891-0BE2-6F89C6367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" y="1633506"/>
            <a:ext cx="7536818" cy="4233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71D7E9-56F8-F1EA-81D7-096C81818149}"/>
                  </a:ext>
                </a:extLst>
              </p:cNvPr>
              <p:cNvSpPr txBox="1"/>
              <p:nvPr/>
            </p:nvSpPr>
            <p:spPr>
              <a:xfrm>
                <a:off x="7789576" y="1633506"/>
                <a:ext cx="4402424" cy="21426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dirty="0">
                    <a:latin typeface="Cambria Math" panose="02040503050406030204" pitchFamily="18" charset="0"/>
                  </a:rPr>
                  <a:t>Dispersive shift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71D7E9-56F8-F1EA-81D7-096C8181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576" y="1633506"/>
                <a:ext cx="4402424" cy="2142638"/>
              </a:xfrm>
              <a:prstGeom prst="rect">
                <a:avLst/>
              </a:prstGeom>
              <a:blipFill>
                <a:blip r:embed="rId3"/>
                <a:stretch>
                  <a:fillRect l="-3324" t="-3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1589FC7-FDA2-2A05-486A-788EC06C3B1D}"/>
                  </a:ext>
                </a:extLst>
              </p:cNvPr>
              <p:cNvSpPr/>
              <p:nvPr/>
            </p:nvSpPr>
            <p:spPr>
              <a:xfrm>
                <a:off x="8798752" y="3996888"/>
                <a:ext cx="2105000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𝒈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𝒄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𝝅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𝟓𝟏𝟑</m:t>
                    </m:r>
                  </m:oMath>
                </a14:m>
                <a:r>
                  <a:rPr lang="en-US" b="1" dirty="0"/>
                  <a:t> MHz</a:t>
                </a:r>
              </a:p>
              <a:p>
                <a:pPr algn="ctr"/>
                <a:endParaRPr lang="en-US" b="1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𝒕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𝒄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𝒉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𝟗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𝟔</m:t>
                    </m:r>
                  </m:oMath>
                </a14:m>
                <a:r>
                  <a:rPr lang="en-US" b="1" dirty="0"/>
                  <a:t> GHz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1589FC7-FDA2-2A05-486A-788EC06C3B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752" y="3996888"/>
                <a:ext cx="2105000" cy="923330"/>
              </a:xfrm>
              <a:prstGeom prst="rect">
                <a:avLst/>
              </a:prstGeom>
              <a:blipFill>
                <a:blip r:embed="rId4"/>
                <a:stretch>
                  <a:fillRect t="-3974" r="-173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78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442395" y="-2213302"/>
            <a:ext cx="12160114" cy="3183842"/>
          </a:xfrm>
        </p:spPr>
        <p:txBody>
          <a:bodyPr>
            <a:normAutofit/>
          </a:bodyPr>
          <a:lstStyle/>
          <a:p>
            <a:r>
              <a:rPr lang="es-ES" sz="5000" dirty="0" err="1">
                <a:solidFill>
                  <a:schemeClr val="tx1"/>
                </a:solidFill>
              </a:rPr>
              <a:t>Why</a:t>
            </a:r>
            <a:r>
              <a:rPr lang="es-ES" sz="5000" dirty="0">
                <a:solidFill>
                  <a:schemeClr val="tx1"/>
                </a:solidFill>
              </a:rPr>
              <a:t> </a:t>
            </a:r>
            <a:r>
              <a:rPr lang="es-ES" sz="5000" dirty="0" err="1">
                <a:solidFill>
                  <a:schemeClr val="tx1"/>
                </a:solidFill>
              </a:rPr>
              <a:t>hole</a:t>
            </a:r>
            <a:r>
              <a:rPr lang="es-ES" sz="5000" dirty="0">
                <a:solidFill>
                  <a:schemeClr val="tx1"/>
                </a:solidFill>
              </a:rPr>
              <a:t> spin </a:t>
            </a:r>
            <a:r>
              <a:rPr lang="es-ES" sz="5000" dirty="0" err="1">
                <a:solidFill>
                  <a:schemeClr val="tx1"/>
                </a:solidFill>
              </a:rPr>
              <a:t>qubits</a:t>
            </a:r>
            <a:r>
              <a:rPr lang="es-ES" sz="5000" dirty="0">
                <a:solidFill>
                  <a:schemeClr val="tx1"/>
                </a:solidFill>
              </a:rPr>
              <a:t> are </a:t>
            </a:r>
            <a:r>
              <a:rPr lang="es-ES" sz="5000" dirty="0" err="1">
                <a:solidFill>
                  <a:schemeClr val="tx1"/>
                </a:solidFill>
              </a:rPr>
              <a:t>cool</a:t>
            </a:r>
            <a:r>
              <a:rPr lang="es-ES" sz="5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B2CE7AFD-EFDA-10C9-A542-00EA4EAAFE80}"/>
              </a:ext>
            </a:extLst>
          </p:cNvPr>
          <p:cNvSpPr txBox="1">
            <a:spLocks/>
          </p:cNvSpPr>
          <p:nvPr/>
        </p:nvSpPr>
        <p:spPr>
          <a:xfrm>
            <a:off x="840212" y="2901003"/>
            <a:ext cx="5691055" cy="5909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Qubit properties are highly tunable through gate voltages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E309320C-AA43-A2C2-F54F-81BC5F501A81}"/>
              </a:ext>
            </a:extLst>
          </p:cNvPr>
          <p:cNvSpPr txBox="1">
            <a:spLocks/>
          </p:cNvSpPr>
          <p:nvPr/>
        </p:nvSpPr>
        <p:spPr>
          <a:xfrm>
            <a:off x="861822" y="4334872"/>
            <a:ext cx="5691055" cy="5909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Cool physics: anisotropic g-matrices, </a:t>
            </a:r>
            <a:r>
              <a:rPr lang="en-US" dirty="0" err="1"/>
              <a:t>Rashba</a:t>
            </a:r>
            <a:r>
              <a:rPr lang="en-US" dirty="0"/>
              <a:t> SOC, sweet spots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AB79A363-48F6-12CB-3CFF-B66572FCAF4D}"/>
              </a:ext>
            </a:extLst>
          </p:cNvPr>
          <p:cNvSpPr txBox="1">
            <a:spLocks/>
          </p:cNvSpPr>
          <p:nvPr/>
        </p:nvSpPr>
        <p:spPr>
          <a:xfrm>
            <a:off x="861822" y="1716433"/>
            <a:ext cx="5691055" cy="3416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 SOC : fast all-electrical manipulation</a:t>
            </a:r>
          </a:p>
        </p:txBody>
      </p:sp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1BA4CA60-8CE7-4E04-F4F7-027DDB024F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96" b="6141"/>
          <a:stretch/>
        </p:blipFill>
        <p:spPr>
          <a:xfrm>
            <a:off x="7085334" y="1847624"/>
            <a:ext cx="4495101" cy="1992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EE317D-AC74-2A4F-7A87-19F19E5BCC55}"/>
              </a:ext>
            </a:extLst>
          </p:cNvPr>
          <p:cNvSpPr txBox="1"/>
          <p:nvPr/>
        </p:nvSpPr>
        <p:spPr>
          <a:xfrm>
            <a:off x="7497480" y="3386142"/>
            <a:ext cx="110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</a:t>
            </a:r>
            <a:r>
              <a:rPr lang="en-US" baseline="-25000" dirty="0" err="1"/>
              <a:t>J</a:t>
            </a:r>
            <a:r>
              <a:rPr lang="en-US" dirty="0"/>
              <a:t>=±1/2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C95FD-C507-880A-02AA-77B6E672A9B8}"/>
              </a:ext>
            </a:extLst>
          </p:cNvPr>
          <p:cNvSpPr txBox="1"/>
          <p:nvPr/>
        </p:nvSpPr>
        <p:spPr>
          <a:xfrm>
            <a:off x="7031456" y="2567685"/>
            <a:ext cx="110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</a:t>
            </a:r>
            <a:r>
              <a:rPr lang="en-US" baseline="-25000" dirty="0" err="1"/>
              <a:t>J</a:t>
            </a:r>
            <a:r>
              <a:rPr lang="en-US" dirty="0"/>
              <a:t>=±3/2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261C01-047D-E3DF-01D7-BB17CA047AAF}"/>
              </a:ext>
            </a:extLst>
          </p:cNvPr>
          <p:cNvSpPr txBox="1"/>
          <p:nvPr/>
        </p:nvSpPr>
        <p:spPr>
          <a:xfrm>
            <a:off x="10730408" y="1919530"/>
            <a:ext cx="79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J=3/2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E51EADE2-6010-5A50-C013-01635D863C18}"/>
              </a:ext>
            </a:extLst>
          </p:cNvPr>
          <p:cNvSpPr txBox="1">
            <a:spLocks/>
          </p:cNvSpPr>
          <p:nvPr/>
        </p:nvSpPr>
        <p:spPr>
          <a:xfrm>
            <a:off x="861821" y="5422397"/>
            <a:ext cx="5691055" cy="3416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Partial insensitivity to hyperfine noise</a:t>
            </a:r>
          </a:p>
        </p:txBody>
      </p:sp>
    </p:spTree>
    <p:extLst>
      <p:ext uri="{BB962C8B-B14F-4D97-AF65-F5344CB8AC3E}">
        <p14:creationId xmlns:p14="http://schemas.microsoft.com/office/powerpoint/2010/main" val="1972039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60990" y="-1547446"/>
            <a:ext cx="12160114" cy="3183842"/>
          </a:xfrm>
        </p:spPr>
        <p:txBody>
          <a:bodyPr>
            <a:normAutofit/>
          </a:bodyPr>
          <a:lstStyle/>
          <a:p>
            <a:pPr algn="l"/>
            <a:r>
              <a:rPr lang="es-ES" sz="5000" dirty="0">
                <a:solidFill>
                  <a:schemeClr val="tx1"/>
                </a:solidFill>
              </a:rPr>
              <a:t>High-Fidelity </a:t>
            </a:r>
            <a:r>
              <a:rPr lang="es-ES" sz="5000" dirty="0" err="1">
                <a:solidFill>
                  <a:schemeClr val="tx1"/>
                </a:solidFill>
              </a:rPr>
              <a:t>operation</a:t>
            </a:r>
            <a:r>
              <a:rPr lang="es-ES" sz="5000" dirty="0">
                <a:solidFill>
                  <a:schemeClr val="tx1"/>
                </a:solidFill>
              </a:rPr>
              <a:t> has </a:t>
            </a:r>
            <a:r>
              <a:rPr lang="es-ES" sz="5000" dirty="0" err="1">
                <a:solidFill>
                  <a:schemeClr val="tx1"/>
                </a:solidFill>
              </a:rPr>
              <a:t>been</a:t>
            </a:r>
            <a:r>
              <a:rPr lang="es-ES" sz="5000" dirty="0">
                <a:solidFill>
                  <a:schemeClr val="tx1"/>
                </a:solidFill>
              </a:rPr>
              <a:t> </a:t>
            </a:r>
            <a:r>
              <a:rPr lang="es-ES" sz="5000" dirty="0" err="1">
                <a:solidFill>
                  <a:schemeClr val="tx1"/>
                </a:solidFill>
              </a:rPr>
              <a:t>achievied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ED9186-ECB0-E1BF-AF6E-B12710D04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210" y="1244760"/>
            <a:ext cx="3764509" cy="2812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274026-9FEC-A793-272D-77327D9E9636}"/>
              </a:ext>
            </a:extLst>
          </p:cNvPr>
          <p:cNvSpPr txBox="1"/>
          <p:nvPr/>
        </p:nvSpPr>
        <p:spPr>
          <a:xfrm>
            <a:off x="7144048" y="4188920"/>
            <a:ext cx="4823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850" lvl="2" indent="0">
              <a:buNone/>
            </a:pPr>
            <a:r>
              <a:rPr lang="fr-FR" sz="1800" dirty="0">
                <a:solidFill>
                  <a:schemeClr val="tx1"/>
                </a:solidFill>
              </a:rPr>
              <a:t>Hendrickx et al., Nature 591, 580–585 (2021)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E5B7973-8DCC-62A5-2699-992BFC16D5B4}"/>
              </a:ext>
            </a:extLst>
          </p:cNvPr>
          <p:cNvSpPr txBox="1">
            <a:spLocks/>
          </p:cNvSpPr>
          <p:nvPr/>
        </p:nvSpPr>
        <p:spPr>
          <a:xfrm>
            <a:off x="0" y="2170484"/>
            <a:ext cx="10675501" cy="961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2575" lvl="1" indent="0">
              <a:buNone/>
            </a:pPr>
            <a:r>
              <a:rPr lang="es-ES" sz="1800" u="sng" dirty="0" err="1">
                <a:solidFill>
                  <a:schemeClr val="tx1"/>
                </a:solidFill>
              </a:rPr>
              <a:t>State</a:t>
            </a:r>
            <a:r>
              <a:rPr lang="es-ES" sz="1800" u="sng" dirty="0">
                <a:solidFill>
                  <a:schemeClr val="tx1"/>
                </a:solidFill>
              </a:rPr>
              <a:t> </a:t>
            </a:r>
            <a:r>
              <a:rPr lang="es-ES" sz="1800" u="sng" dirty="0" err="1">
                <a:solidFill>
                  <a:schemeClr val="tx1"/>
                </a:solidFill>
              </a:rPr>
              <a:t>of</a:t>
            </a:r>
            <a:r>
              <a:rPr lang="es-ES" sz="1800" u="sng" dirty="0">
                <a:solidFill>
                  <a:schemeClr val="tx1"/>
                </a:solidFill>
              </a:rPr>
              <a:t> </a:t>
            </a:r>
            <a:r>
              <a:rPr lang="es-ES" sz="1800" u="sng" dirty="0" err="1">
                <a:solidFill>
                  <a:schemeClr val="tx1"/>
                </a:solidFill>
              </a:rPr>
              <a:t>the</a:t>
            </a:r>
            <a:r>
              <a:rPr lang="es-ES" sz="1800" u="sng" dirty="0">
                <a:solidFill>
                  <a:schemeClr val="tx1"/>
                </a:solidFill>
              </a:rPr>
              <a:t> art</a:t>
            </a:r>
          </a:p>
          <a:p>
            <a:pPr marL="282575" lvl="1" indent="0">
              <a:buNone/>
            </a:pPr>
            <a:r>
              <a:rPr lang="es-ES" sz="1800" dirty="0">
                <a:solidFill>
                  <a:schemeClr val="tx1"/>
                </a:solidFill>
              </a:rPr>
              <a:t>4-qubit </a:t>
            </a:r>
            <a:r>
              <a:rPr lang="es-ES" sz="1800" dirty="0" err="1">
                <a:solidFill>
                  <a:schemeClr val="tx1"/>
                </a:solidFill>
              </a:rPr>
              <a:t>processor</a:t>
            </a:r>
            <a:r>
              <a:rPr lang="es-ES" sz="1800" dirty="0">
                <a:solidFill>
                  <a:schemeClr val="tx1"/>
                </a:solidFill>
              </a:rPr>
              <a:t>: single-</a:t>
            </a:r>
            <a:r>
              <a:rPr lang="es-ES" sz="1800" dirty="0" err="1">
                <a:solidFill>
                  <a:schemeClr val="tx1"/>
                </a:solidFill>
              </a:rPr>
              <a:t>qubit</a:t>
            </a:r>
            <a:r>
              <a:rPr lang="es-ES" sz="1800" dirty="0">
                <a:solidFill>
                  <a:schemeClr val="tx1"/>
                </a:solidFill>
              </a:rPr>
              <a:t> gates </a:t>
            </a:r>
            <a:r>
              <a:rPr lang="es-ES" sz="1800" dirty="0" err="1">
                <a:solidFill>
                  <a:schemeClr val="tx1"/>
                </a:solidFill>
              </a:rPr>
              <a:t>above</a:t>
            </a:r>
            <a:r>
              <a:rPr lang="es-ES" sz="1800" dirty="0">
                <a:solidFill>
                  <a:schemeClr val="tx1"/>
                </a:solidFill>
              </a:rPr>
              <a:t> 99.9% and </a:t>
            </a:r>
          </a:p>
          <a:p>
            <a:pPr marL="282575" lvl="1" indent="0">
              <a:buNone/>
            </a:pPr>
            <a:r>
              <a:rPr lang="es-ES" sz="1800" dirty="0" err="1">
                <a:solidFill>
                  <a:schemeClr val="tx1"/>
                </a:solidFill>
              </a:rPr>
              <a:t>two-qubit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above</a:t>
            </a:r>
            <a:r>
              <a:rPr lang="es-ES" sz="1800" dirty="0">
                <a:solidFill>
                  <a:schemeClr val="tx1"/>
                </a:solidFill>
              </a:rPr>
              <a:t> 99% (</a:t>
            </a:r>
            <a:r>
              <a:rPr lang="fr-FR" sz="1600" dirty="0">
                <a:solidFill>
                  <a:schemeClr val="tx1"/>
                </a:solidFill>
              </a:rPr>
              <a:t>Hendrickx et al., Nature 591, 580–585 (2021))</a:t>
            </a:r>
          </a:p>
          <a:p>
            <a:pPr marL="282575" lvl="1" indent="0">
              <a:buNone/>
            </a:pPr>
            <a:r>
              <a:rPr lang="fr-FR" sz="1600" dirty="0" err="1">
                <a:solidFill>
                  <a:schemeClr val="tx1"/>
                </a:solidFill>
              </a:rPr>
              <a:t>Ongoing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experiments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with</a:t>
            </a:r>
            <a:r>
              <a:rPr lang="fr-FR" sz="1600" dirty="0">
                <a:solidFill>
                  <a:schemeClr val="tx1"/>
                </a:solidFill>
              </a:rPr>
              <a:t> 10 qubit </a:t>
            </a:r>
            <a:r>
              <a:rPr lang="fr-FR" sz="1600" dirty="0" err="1">
                <a:solidFill>
                  <a:schemeClr val="tx1"/>
                </a:solidFill>
              </a:rPr>
              <a:t>device</a:t>
            </a:r>
            <a:endParaRPr lang="fr-FR" sz="1600" dirty="0">
              <a:solidFill>
                <a:schemeClr val="tx1"/>
              </a:solidFill>
            </a:endParaRPr>
          </a:p>
          <a:p>
            <a:pPr marL="577850" lvl="2" indent="0">
              <a:buNone/>
            </a:pPr>
            <a:endParaRPr lang="es-ES" sz="1600" dirty="0">
              <a:solidFill>
                <a:schemeClr val="tx1"/>
              </a:solidFill>
            </a:endParaRPr>
          </a:p>
          <a:p>
            <a:pPr marL="577850" lvl="2" indent="0">
              <a:buNone/>
            </a:pPr>
            <a:endParaRPr lang="es-ES" sz="1600" dirty="0">
              <a:solidFill>
                <a:schemeClr val="tx1"/>
              </a:solidFill>
            </a:endParaRPr>
          </a:p>
          <a:p>
            <a:pPr marL="282575" lvl="1" indent="0">
              <a:buNone/>
            </a:pPr>
            <a:r>
              <a:rPr lang="es-ES" sz="1800" dirty="0" err="1">
                <a:solidFill>
                  <a:schemeClr val="tx1"/>
                </a:solidFill>
              </a:rPr>
              <a:t>Large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coherence</a:t>
            </a:r>
            <a:r>
              <a:rPr lang="es-ES" sz="1800" dirty="0">
                <a:solidFill>
                  <a:schemeClr val="tx1"/>
                </a:solidFill>
              </a:rPr>
              <a:t> T</a:t>
            </a:r>
            <a:r>
              <a:rPr lang="es-ES" sz="1800" baseline="-25000" dirty="0">
                <a:solidFill>
                  <a:schemeClr val="tx1"/>
                </a:solidFill>
              </a:rPr>
              <a:t>2</a:t>
            </a:r>
            <a:r>
              <a:rPr lang="es-ES" sz="1800" dirty="0">
                <a:solidFill>
                  <a:schemeClr val="tx1"/>
                </a:solidFill>
              </a:rPr>
              <a:t>*~90 </a:t>
            </a:r>
            <a:r>
              <a:rPr lang="el-GR" sz="1800" dirty="0">
                <a:solidFill>
                  <a:schemeClr val="tx1"/>
                </a:solidFill>
              </a:rPr>
              <a:t>μ</a:t>
            </a:r>
            <a:r>
              <a:rPr lang="en-US" sz="1800" dirty="0">
                <a:solidFill>
                  <a:schemeClr val="tx1"/>
                </a:solidFill>
              </a:rPr>
              <a:t>s</a:t>
            </a:r>
            <a:r>
              <a:rPr lang="es-ES" sz="1800" dirty="0">
                <a:solidFill>
                  <a:schemeClr val="tx1"/>
                </a:solidFill>
              </a:rPr>
              <a:t>  (</a:t>
            </a:r>
            <a:r>
              <a:rPr lang="fr-FR" sz="1600" dirty="0">
                <a:solidFill>
                  <a:schemeClr val="tx1"/>
                </a:solidFill>
              </a:rPr>
              <a:t>Piot et al., Nat. Nano (2022))</a:t>
            </a:r>
          </a:p>
          <a:p>
            <a:pPr marL="577850" lvl="2" indent="0">
              <a:buNone/>
            </a:pPr>
            <a:endParaRPr lang="es-ES" sz="1600" dirty="0">
              <a:solidFill>
                <a:schemeClr val="tx1"/>
              </a:solidFill>
            </a:endParaRPr>
          </a:p>
          <a:p>
            <a:pPr marL="577850" lvl="2" indent="0">
              <a:buNone/>
            </a:pPr>
            <a:endParaRPr lang="es-ES" sz="1600" dirty="0">
              <a:solidFill>
                <a:schemeClr val="tx1"/>
              </a:solidFill>
            </a:endParaRPr>
          </a:p>
          <a:p>
            <a:pPr marL="282575" lvl="1" indent="0">
              <a:buNone/>
            </a:pPr>
            <a:r>
              <a:rPr lang="es-ES" sz="1800" dirty="0">
                <a:solidFill>
                  <a:schemeClr val="tx1"/>
                </a:solidFill>
              </a:rPr>
              <a:t>“Hot”-</a:t>
            </a:r>
            <a:r>
              <a:rPr lang="es-ES" sz="1800" dirty="0" err="1">
                <a:solidFill>
                  <a:schemeClr val="tx1"/>
                </a:solidFill>
              </a:rPr>
              <a:t>qubit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operation</a:t>
            </a:r>
            <a:r>
              <a:rPr lang="es-ES" sz="1800" dirty="0">
                <a:solidFill>
                  <a:schemeClr val="tx1"/>
                </a:solidFill>
              </a:rPr>
              <a:t> ~ 4K </a:t>
            </a:r>
            <a:r>
              <a:rPr lang="fr-FR" sz="1600" dirty="0">
                <a:solidFill>
                  <a:schemeClr val="tx1"/>
                </a:solidFill>
              </a:rPr>
              <a:t>(</a:t>
            </a:r>
            <a:r>
              <a:rPr lang="fr-FR" sz="1600" dirty="0" err="1">
                <a:solidFill>
                  <a:schemeClr val="tx1"/>
                </a:solidFill>
              </a:rPr>
              <a:t>Carmenzind</a:t>
            </a:r>
            <a:r>
              <a:rPr lang="fr-FR" sz="1600" dirty="0">
                <a:solidFill>
                  <a:schemeClr val="tx1"/>
                </a:solidFill>
              </a:rPr>
              <a:t> et al., Nat. Electronics 5, 178–183 (2022))</a:t>
            </a:r>
          </a:p>
          <a:p>
            <a:pPr marL="282575" lvl="1" indent="0">
              <a:buNone/>
            </a:pPr>
            <a:endParaRPr lang="fr-FR" sz="1600" dirty="0">
              <a:solidFill>
                <a:schemeClr val="tx1"/>
              </a:solidFill>
            </a:endParaRPr>
          </a:p>
          <a:p>
            <a:pPr marL="282575" lvl="1" indent="0">
              <a:buNone/>
            </a:pPr>
            <a:endParaRPr lang="fr-FR" sz="1600" dirty="0">
              <a:solidFill>
                <a:schemeClr val="tx1"/>
              </a:solidFill>
            </a:endParaRPr>
          </a:p>
          <a:p>
            <a:pPr marL="282575" lvl="1" indent="0">
              <a:buNone/>
            </a:pPr>
            <a:r>
              <a:rPr lang="fr-FR" sz="1600" dirty="0">
                <a:solidFill>
                  <a:schemeClr val="tx1"/>
                </a:solidFill>
              </a:rPr>
              <a:t>Spin-photon </a:t>
            </a:r>
            <a:r>
              <a:rPr lang="fr-FR" sz="1600" dirty="0" err="1">
                <a:solidFill>
                  <a:schemeClr val="tx1"/>
                </a:solidFill>
              </a:rPr>
              <a:t>coupling</a:t>
            </a:r>
            <a:r>
              <a:rPr lang="fr-FR" sz="1600" dirty="0">
                <a:solidFill>
                  <a:schemeClr val="tx1"/>
                </a:solidFill>
              </a:rPr>
              <a:t> of 330 MHz in </a:t>
            </a:r>
            <a:r>
              <a:rPr lang="fr-FR" sz="1600" dirty="0" err="1">
                <a:solidFill>
                  <a:schemeClr val="tx1"/>
                </a:solidFill>
              </a:rPr>
              <a:t>hybrid</a:t>
            </a:r>
            <a:r>
              <a:rPr lang="fr-FR" sz="1600" dirty="0">
                <a:solidFill>
                  <a:schemeClr val="tx1"/>
                </a:solidFill>
              </a:rPr>
              <a:t> Si-</a:t>
            </a:r>
            <a:r>
              <a:rPr lang="fr-FR" sz="1600" dirty="0" err="1">
                <a:solidFill>
                  <a:schemeClr val="tx1"/>
                </a:solidFill>
              </a:rPr>
              <a:t>cQED</a:t>
            </a:r>
            <a:r>
              <a:rPr lang="fr-FR" sz="1600" dirty="0">
                <a:solidFill>
                  <a:schemeClr val="tx1"/>
                </a:solidFill>
              </a:rPr>
              <a:t> system  (Yu et al., Nature </a:t>
            </a:r>
            <a:r>
              <a:rPr lang="fr-FR" sz="1600" dirty="0" err="1">
                <a:solidFill>
                  <a:schemeClr val="tx1"/>
                </a:solidFill>
              </a:rPr>
              <a:t>Nanotechnology</a:t>
            </a:r>
            <a:r>
              <a:rPr lang="fr-FR" sz="1600" dirty="0">
                <a:solidFill>
                  <a:schemeClr val="tx1"/>
                </a:solidFill>
              </a:rPr>
              <a:t> (2023))</a:t>
            </a:r>
            <a:endParaRPr lang="es-E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52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50458" y="-1434942"/>
            <a:ext cx="12389885" cy="3064951"/>
          </a:xfrm>
        </p:spPr>
        <p:txBody>
          <a:bodyPr>
            <a:normAutofit/>
          </a:bodyPr>
          <a:lstStyle/>
          <a:p>
            <a:pPr algn="l"/>
            <a:r>
              <a:rPr lang="es-ES" sz="5000" dirty="0">
                <a:solidFill>
                  <a:schemeClr val="tx1"/>
                </a:solidFill>
              </a:rPr>
              <a:t>2. </a:t>
            </a:r>
            <a:r>
              <a:rPr lang="es-ES" sz="5000" dirty="0" err="1">
                <a:solidFill>
                  <a:schemeClr val="tx1"/>
                </a:solidFill>
              </a:rPr>
              <a:t>understanding</a:t>
            </a:r>
            <a:r>
              <a:rPr lang="es-ES" sz="5000" dirty="0">
                <a:solidFill>
                  <a:schemeClr val="tx1"/>
                </a:solidFill>
              </a:rPr>
              <a:t> </a:t>
            </a:r>
            <a:r>
              <a:rPr lang="es-ES" sz="5000" dirty="0" err="1">
                <a:solidFill>
                  <a:schemeClr val="tx1"/>
                </a:solidFill>
              </a:rPr>
              <a:t>manipulation</a:t>
            </a:r>
            <a:r>
              <a:rPr lang="es-ES" sz="5000" dirty="0">
                <a:solidFill>
                  <a:schemeClr val="tx1"/>
                </a:solidFill>
              </a:rPr>
              <a:t> </a:t>
            </a:r>
            <a:r>
              <a:rPr lang="es-ES" sz="5000" dirty="0" err="1">
                <a:solidFill>
                  <a:schemeClr val="tx1"/>
                </a:solidFill>
              </a:rPr>
              <a:t>mechanisms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ECB20A4-73C0-BDC1-08C5-5E2BAA1D8283}"/>
              </a:ext>
            </a:extLst>
          </p:cNvPr>
          <p:cNvSpPr txBox="1">
            <a:spLocks/>
          </p:cNvSpPr>
          <p:nvPr/>
        </p:nvSpPr>
        <p:spPr>
          <a:xfrm>
            <a:off x="988875" y="1779222"/>
            <a:ext cx="7529216" cy="32337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-In the experiments the hole is driven laterally, in parallel to an in-plane magnetic field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CCA7B4-0074-D1AB-064D-BB4C9FDB5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091" y="4494613"/>
            <a:ext cx="6397319" cy="5439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A5052C7-1DD4-F69B-2F3A-81644E224897}"/>
              </a:ext>
            </a:extLst>
          </p:cNvPr>
          <p:cNvSpPr txBox="1"/>
          <p:nvPr/>
        </p:nvSpPr>
        <p:spPr>
          <a:xfrm>
            <a:off x="956023" y="5392776"/>
            <a:ext cx="63172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 holes in Ge, </a:t>
            </a:r>
            <a:r>
              <a:rPr lang="en-US" dirty="0" err="1"/>
              <a:t>g_x</a:t>
            </a:r>
            <a:r>
              <a:rPr lang="en-US" dirty="0"/>
              <a:t> ~ </a:t>
            </a:r>
            <a:r>
              <a:rPr lang="en-US" dirty="0" err="1"/>
              <a:t>g_y</a:t>
            </a:r>
            <a:r>
              <a:rPr lang="en-US" dirty="0"/>
              <a:t> ~ 0.05-0.6</a:t>
            </a:r>
            <a:br>
              <a:rPr lang="en-US" dirty="0"/>
            </a:br>
            <a:r>
              <a:rPr lang="en-US" dirty="0"/>
              <a:t>	             </a:t>
            </a:r>
            <a:r>
              <a:rPr lang="en-US" dirty="0" err="1"/>
              <a:t>g_z</a:t>
            </a:r>
            <a:r>
              <a:rPr lang="en-US" dirty="0"/>
              <a:t> ~ 13.5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D9286E-95E7-8C5C-85B9-368E644F9303}"/>
              </a:ext>
            </a:extLst>
          </p:cNvPr>
          <p:cNvSpPr txBox="1"/>
          <p:nvPr/>
        </p:nvSpPr>
        <p:spPr>
          <a:xfrm>
            <a:off x="951021" y="3841038"/>
            <a:ext cx="6317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-Hamiltonian of a hole under a magnetic field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749FBA-B50B-879D-A3F5-759D21C220ED}"/>
              </a:ext>
            </a:extLst>
          </p:cNvPr>
          <p:cNvSpPr txBox="1"/>
          <p:nvPr/>
        </p:nvSpPr>
        <p:spPr>
          <a:xfrm>
            <a:off x="951021" y="2853814"/>
            <a:ext cx="7239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-We perform simulations on planar dots (isotropic in-plane confinement)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E953A3-640A-9724-C50D-07C74FD0F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929" y="1712125"/>
            <a:ext cx="3244645" cy="2424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900400-6B3C-D12A-77DE-EF1D01813614}"/>
              </a:ext>
            </a:extLst>
          </p:cNvPr>
          <p:cNvSpPr txBox="1"/>
          <p:nvPr/>
        </p:nvSpPr>
        <p:spPr>
          <a:xfrm>
            <a:off x="7144048" y="4188920"/>
            <a:ext cx="4823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850" lvl="2" indent="0">
              <a:buNone/>
            </a:pPr>
            <a:r>
              <a:rPr lang="fr-FR" sz="1800" dirty="0">
                <a:solidFill>
                  <a:schemeClr val="tx1"/>
                </a:solidFill>
              </a:rPr>
              <a:t>Hendrickx et al., Nature 591, 580–585 (2021)</a:t>
            </a:r>
          </a:p>
        </p:txBody>
      </p:sp>
    </p:spTree>
    <p:extLst>
      <p:ext uri="{BB962C8B-B14F-4D97-AF65-F5344CB8AC3E}">
        <p14:creationId xmlns:p14="http://schemas.microsoft.com/office/powerpoint/2010/main" val="31627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18335</TotalTime>
  <Words>2739</Words>
  <Application>Microsoft Macintosh PowerPoint</Application>
  <PresentationFormat>Widescreen</PresentationFormat>
  <Paragraphs>479</Paragraphs>
  <Slides>69</Slides>
  <Notes>30</Notes>
  <HiddenSlides>17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Arial</vt:lpstr>
      <vt:lpstr>Calibri</vt:lpstr>
      <vt:lpstr>Cambria Math</vt:lpstr>
      <vt:lpstr>Century Gothic</vt:lpstr>
      <vt:lpstr>Century Gothic (Body)</vt:lpstr>
      <vt:lpstr>Helvetica</vt:lpstr>
      <vt:lpstr>Lucida Grande</vt:lpstr>
      <vt:lpstr>Segoe UI</vt:lpstr>
      <vt:lpstr>Symbol</vt:lpstr>
      <vt:lpstr>Times New Roman</vt:lpstr>
      <vt:lpstr>Wingdings</vt:lpstr>
      <vt:lpstr>Mesh</vt:lpstr>
      <vt:lpstr>Acrobat Document</vt:lpstr>
      <vt:lpstr> microscopic effects in the manipulation of hole spin qubits and hybrid devices </vt:lpstr>
      <vt:lpstr>outline</vt:lpstr>
      <vt:lpstr>Introduction</vt:lpstr>
      <vt:lpstr>Why semiconductors?</vt:lpstr>
      <vt:lpstr>PowerPoint Presentation</vt:lpstr>
      <vt:lpstr>status</vt:lpstr>
      <vt:lpstr>Why hole spin qubits are cool?</vt:lpstr>
      <vt:lpstr>High-Fidelity operation has been achievied</vt:lpstr>
      <vt:lpstr>2. understanding manipulation mechanisms</vt:lpstr>
      <vt:lpstr>Thanks to my collaborators</vt:lpstr>
      <vt:lpstr>First suspect: rashba soc</vt:lpstr>
      <vt:lpstr>Second suspect: g-tmr</vt:lpstr>
      <vt:lpstr>PowerPoint Presentation</vt:lpstr>
      <vt:lpstr>PowerPoint Presentation</vt:lpstr>
      <vt:lpstr>PowerPoint Presentation</vt:lpstr>
      <vt:lpstr>We can capture the physics with a non separable potential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Spin-photon coupling</vt:lpstr>
      <vt:lpstr>Electron-photon interfaces in Si</vt:lpstr>
      <vt:lpstr>PowerPoint Presentation</vt:lpstr>
      <vt:lpstr>Thanks to my collaborators</vt:lpstr>
      <vt:lpstr>PowerPoint Presentation</vt:lpstr>
      <vt:lpstr>PowerPoint Presentation</vt:lpstr>
      <vt:lpstr>PowerPoint Presentation</vt:lpstr>
      <vt:lpstr>PowerPoint Presentation</vt:lpstr>
      <vt:lpstr>Experiment: Circuit QED with hole spins in Si</vt:lpstr>
      <vt:lpstr>Circuit QED with hole spins in Si</vt:lpstr>
      <vt:lpstr>Charge-photon interaction </vt:lpstr>
      <vt:lpstr>Strong spin-photon coupling</vt:lpstr>
      <vt:lpstr>Strong spin-photon coupling: angular dependence</vt:lpstr>
      <vt:lpstr>Angular dependence</vt:lpstr>
      <vt:lpstr>Strong spin-photon coupling: angular dependence</vt:lpstr>
      <vt:lpstr>Interplay between Zeeman and SO field</vt:lpstr>
      <vt:lpstr>Angular dependence of g_L,g_R,t_sc and t_sf</vt:lpstr>
      <vt:lpstr>ϵ vs B –maps: Measurement of g_L,g_R and SOI</vt:lpstr>
      <vt:lpstr>Single-dot limit</vt:lpstr>
      <vt:lpstr>Conclusions part 2</vt:lpstr>
      <vt:lpstr>4. superconducting proximity effect in hole-based Ge hybrid semi-super devices</vt:lpstr>
      <vt:lpstr>Why Hybrid devices &amp; why Ge?</vt:lpstr>
      <vt:lpstr>Holes as candidates for hybridization</vt:lpstr>
      <vt:lpstr>Comprehensive study of the proximity effect</vt:lpstr>
      <vt:lpstr>Effective CB pairing effects into the 4kp model</vt:lpstr>
      <vt:lpstr>Full 4kp model for 2DHG</vt:lpstr>
      <vt:lpstr>CB PAIRING EFFECTS IN THE RASHBA BASIS (OR KL BASIS)</vt:lpstr>
      <vt:lpstr>HH-lh PAIRING EFFECTS IN THE RASHBA BASIS (OR KL BASIS)</vt:lpstr>
      <vt:lpstr>MIXED PAIRING EFFECTS IN THE RASHBA BASIS (OR KL BASIS)</vt:lpstr>
      <vt:lpstr>PUTTING IT TOGETHER</vt:lpstr>
      <vt:lpstr>Induced pairing effects through the bands</vt:lpstr>
      <vt:lpstr>EFFECT of different bands</vt:lpstr>
      <vt:lpstr>EFFECT of different bands</vt:lpstr>
      <vt:lpstr>EFFECT of different bands</vt:lpstr>
      <vt:lpstr>Vertical Zeeman: f-wave superconductivity</vt:lpstr>
      <vt:lpstr>IN-plane Zeeman: GAP VS PAIRING. BOGOSURFACES</vt:lpstr>
      <vt:lpstr>Rich van hove singularities in dos</vt:lpstr>
      <vt:lpstr>Rich van hove singularities in dos</vt:lpstr>
      <vt:lpstr>Take-home part 3:</vt:lpstr>
      <vt:lpstr>Conclusions</vt:lpstr>
      <vt:lpstr>Characterizing the charge-photon coupling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JC</cp:lastModifiedBy>
  <cp:revision>1155</cp:revision>
  <dcterms:created xsi:type="dcterms:W3CDTF">2017-06-28T14:11:27Z</dcterms:created>
  <dcterms:modified xsi:type="dcterms:W3CDTF">2025-05-03T11:59:05Z</dcterms:modified>
</cp:coreProperties>
</file>